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Lst>
  <p:notesMasterIdLst>
    <p:notesMasterId r:id="rId90"/>
  </p:notesMasterIdLst>
  <p:handoutMasterIdLst>
    <p:handoutMasterId r:id="rId91"/>
  </p:handoutMasterIdLst>
  <p:sldIdLst>
    <p:sldId id="1411" r:id="rId3"/>
    <p:sldId id="1412" r:id="rId4"/>
    <p:sldId id="825" r:id="rId5"/>
    <p:sldId id="1415" r:id="rId6"/>
    <p:sldId id="1413" r:id="rId7"/>
    <p:sldId id="1445" r:id="rId8"/>
    <p:sldId id="1446" r:id="rId9"/>
    <p:sldId id="1444" r:id="rId10"/>
    <p:sldId id="1416" r:id="rId11"/>
    <p:sldId id="1417" r:id="rId12"/>
    <p:sldId id="1418" r:id="rId13"/>
    <p:sldId id="1419" r:id="rId14"/>
    <p:sldId id="1420" r:id="rId15"/>
    <p:sldId id="1421" r:id="rId16"/>
    <p:sldId id="1422" r:id="rId17"/>
    <p:sldId id="1423" r:id="rId18"/>
    <p:sldId id="1424" r:id="rId19"/>
    <p:sldId id="1425" r:id="rId20"/>
    <p:sldId id="1426" r:id="rId21"/>
    <p:sldId id="1427" r:id="rId22"/>
    <p:sldId id="1428" r:id="rId23"/>
    <p:sldId id="1429" r:id="rId24"/>
    <p:sldId id="1430" r:id="rId25"/>
    <p:sldId id="1436" r:id="rId26"/>
    <p:sldId id="1435" r:id="rId27"/>
    <p:sldId id="1437" r:id="rId28"/>
    <p:sldId id="1438" r:id="rId29"/>
    <p:sldId id="1439" r:id="rId30"/>
    <p:sldId id="1440" r:id="rId31"/>
    <p:sldId id="1441" r:id="rId32"/>
    <p:sldId id="1442" r:id="rId33"/>
    <p:sldId id="1431" r:id="rId34"/>
    <p:sldId id="1432" r:id="rId35"/>
    <p:sldId id="1433" r:id="rId36"/>
    <p:sldId id="847" r:id="rId37"/>
    <p:sldId id="842" r:id="rId38"/>
    <p:sldId id="843" r:id="rId39"/>
    <p:sldId id="865" r:id="rId40"/>
    <p:sldId id="866" r:id="rId41"/>
    <p:sldId id="848" r:id="rId42"/>
    <p:sldId id="849" r:id="rId43"/>
    <p:sldId id="850" r:id="rId44"/>
    <p:sldId id="851" r:id="rId45"/>
    <p:sldId id="852" r:id="rId46"/>
    <p:sldId id="853" r:id="rId47"/>
    <p:sldId id="854" r:id="rId48"/>
    <p:sldId id="855" r:id="rId49"/>
    <p:sldId id="856" r:id="rId50"/>
    <p:sldId id="857" r:id="rId51"/>
    <p:sldId id="858" r:id="rId52"/>
    <p:sldId id="859" r:id="rId53"/>
    <p:sldId id="860" r:id="rId54"/>
    <p:sldId id="861" r:id="rId55"/>
    <p:sldId id="862" r:id="rId56"/>
    <p:sldId id="863" r:id="rId57"/>
    <p:sldId id="844" r:id="rId58"/>
    <p:sldId id="846" r:id="rId59"/>
    <p:sldId id="845" r:id="rId60"/>
    <p:sldId id="864" r:id="rId61"/>
    <p:sldId id="1434" r:id="rId62"/>
    <p:sldId id="785" r:id="rId63"/>
    <p:sldId id="353" r:id="rId64"/>
    <p:sldId id="1217" r:id="rId65"/>
    <p:sldId id="1218" r:id="rId66"/>
    <p:sldId id="1219" r:id="rId67"/>
    <p:sldId id="1220" r:id="rId68"/>
    <p:sldId id="1221" r:id="rId69"/>
    <p:sldId id="1222" r:id="rId70"/>
    <p:sldId id="1223" r:id="rId71"/>
    <p:sldId id="1224" r:id="rId72"/>
    <p:sldId id="1225" r:id="rId73"/>
    <p:sldId id="1226" r:id="rId74"/>
    <p:sldId id="1227" r:id="rId75"/>
    <p:sldId id="1228" r:id="rId76"/>
    <p:sldId id="1229" r:id="rId77"/>
    <p:sldId id="1230" r:id="rId78"/>
    <p:sldId id="1231" r:id="rId79"/>
    <p:sldId id="1237" r:id="rId80"/>
    <p:sldId id="1238" r:id="rId81"/>
    <p:sldId id="1239" r:id="rId82"/>
    <p:sldId id="1240" r:id="rId83"/>
    <p:sldId id="1232" r:id="rId84"/>
    <p:sldId id="1234" r:id="rId85"/>
    <p:sldId id="1236" r:id="rId86"/>
    <p:sldId id="1233" r:id="rId87"/>
    <p:sldId id="1241" r:id="rId88"/>
    <p:sldId id="1235" r:id="rId89"/>
  </p:sldIdLst>
  <p:sldSz cx="9144000" cy="6858000" type="screen4x3"/>
  <p:notesSz cx="6669088" cy="9926638"/>
  <p:defaultTextStyle>
    <a:defPPr>
      <a:defRPr lang="en-US"/>
    </a:defPPr>
    <a:lvl1pPr algn="l" rtl="0" eaLnBrk="0" fontAlgn="base" hangingPunct="0">
      <a:spcBef>
        <a:spcPct val="0"/>
      </a:spcBef>
      <a:spcAft>
        <a:spcPct val="0"/>
      </a:spcAft>
      <a:defRPr sz="36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6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6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6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6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6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6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6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C7F00"/>
    <a:srgbClr val="FF66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9" autoAdjust="0"/>
    <p:restoredTop sz="94660"/>
  </p:normalViewPr>
  <p:slideViewPr>
    <p:cSldViewPr>
      <p:cViewPr varScale="1">
        <p:scale>
          <a:sx n="79" d="100"/>
          <a:sy n="79" d="100"/>
        </p:scale>
        <p:origin x="194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456"/>
    </p:cViewPr>
  </p:sorterViewPr>
  <p:notesViewPr>
    <p:cSldViewPr>
      <p:cViewPr varScale="1">
        <p:scale>
          <a:sx n="87" d="100"/>
          <a:sy n="87" d="100"/>
        </p:scale>
        <p:origin x="-1284"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5CD76E73-AD28-5FD8-2994-C17795DFE471}"/>
              </a:ext>
            </a:extLst>
          </p:cNvPr>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a:latin typeface="Arial" charset="0"/>
                <a:cs typeface="Arial" charset="0"/>
              </a:defRPr>
            </a:lvl1pPr>
          </a:lstStyle>
          <a:p>
            <a:pPr>
              <a:defRPr/>
            </a:pPr>
            <a:endParaRPr lang="en-US"/>
          </a:p>
        </p:txBody>
      </p:sp>
      <p:sp>
        <p:nvSpPr>
          <p:cNvPr id="93187" name="Rectangle 3">
            <a:extLst>
              <a:ext uri="{FF2B5EF4-FFF2-40B4-BE49-F238E27FC236}">
                <a16:creationId xmlns:a16="http://schemas.microsoft.com/office/drawing/2014/main" id="{0BA55D02-5F1D-7022-ED4C-F2D5E120388C}"/>
              </a:ext>
            </a:extLst>
          </p:cNvPr>
          <p:cNvSpPr>
            <a:spLocks noGrp="1" noChangeArrowheads="1"/>
          </p:cNvSpPr>
          <p:nvPr>
            <p:ph type="dt" sz="quarter" idx="1"/>
          </p:nvPr>
        </p:nvSpPr>
        <p:spPr bwMode="auto">
          <a:xfrm>
            <a:off x="3776663" y="0"/>
            <a:ext cx="28908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Arial" charset="0"/>
                <a:cs typeface="Arial" charset="0"/>
              </a:defRPr>
            </a:lvl1pPr>
          </a:lstStyle>
          <a:p>
            <a:pPr>
              <a:defRPr/>
            </a:pPr>
            <a:endParaRPr lang="en-US"/>
          </a:p>
        </p:txBody>
      </p:sp>
      <p:sp>
        <p:nvSpPr>
          <p:cNvPr id="93188" name="Rectangle 4">
            <a:extLst>
              <a:ext uri="{FF2B5EF4-FFF2-40B4-BE49-F238E27FC236}">
                <a16:creationId xmlns:a16="http://schemas.microsoft.com/office/drawing/2014/main" id="{12039847-7132-EA73-5CEC-662702C11CB3}"/>
              </a:ext>
            </a:extLst>
          </p:cNvPr>
          <p:cNvSpPr>
            <a:spLocks noGrp="1" noChangeArrowheads="1"/>
          </p:cNvSpPr>
          <p:nvPr>
            <p:ph type="ftr" sz="quarter" idx="2"/>
          </p:nvPr>
        </p:nvSpPr>
        <p:spPr bwMode="auto">
          <a:xfrm>
            <a:off x="0" y="9428163"/>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atin typeface="Arial" charset="0"/>
                <a:cs typeface="Arial" charset="0"/>
              </a:defRPr>
            </a:lvl1pPr>
          </a:lstStyle>
          <a:p>
            <a:pPr>
              <a:defRPr/>
            </a:pPr>
            <a:endParaRPr lang="en-US"/>
          </a:p>
        </p:txBody>
      </p:sp>
      <p:sp>
        <p:nvSpPr>
          <p:cNvPr id="93189" name="Rectangle 5">
            <a:extLst>
              <a:ext uri="{FF2B5EF4-FFF2-40B4-BE49-F238E27FC236}">
                <a16:creationId xmlns:a16="http://schemas.microsoft.com/office/drawing/2014/main" id="{E5A307C9-EBB7-E239-A690-1787ADF64DC0}"/>
              </a:ext>
            </a:extLst>
          </p:cNvPr>
          <p:cNvSpPr>
            <a:spLocks noGrp="1" noChangeArrowheads="1"/>
          </p:cNvSpPr>
          <p:nvPr>
            <p:ph type="sldNum" sz="quarter" idx="3"/>
          </p:nvPr>
        </p:nvSpPr>
        <p:spPr bwMode="auto">
          <a:xfrm>
            <a:off x="3776663" y="9428163"/>
            <a:ext cx="28908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A87E694-7164-4E19-9944-19D24304466D}" type="slidenum">
              <a:rPr lang="en-US" altLang="en-US"/>
              <a:pPr>
                <a:defRPr/>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4C01312-A668-92B3-17E0-E594759D421A}"/>
              </a:ext>
            </a:extLst>
          </p:cNvPr>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a:latin typeface="Arial" charset="0"/>
                <a:cs typeface="Arial" charset="0"/>
              </a:defRPr>
            </a:lvl1pPr>
          </a:lstStyle>
          <a:p>
            <a:pPr>
              <a:defRPr/>
            </a:pPr>
            <a:endParaRPr lang="en-US"/>
          </a:p>
        </p:txBody>
      </p:sp>
      <p:sp>
        <p:nvSpPr>
          <p:cNvPr id="54275" name="Rectangle 3">
            <a:extLst>
              <a:ext uri="{FF2B5EF4-FFF2-40B4-BE49-F238E27FC236}">
                <a16:creationId xmlns:a16="http://schemas.microsoft.com/office/drawing/2014/main" id="{10C36A68-47D7-F618-7C04-87AFB617C35F}"/>
              </a:ext>
            </a:extLst>
          </p:cNvPr>
          <p:cNvSpPr>
            <a:spLocks noGrp="1" noChangeArrowheads="1"/>
          </p:cNvSpPr>
          <p:nvPr>
            <p:ph type="dt" idx="1"/>
          </p:nvPr>
        </p:nvSpPr>
        <p:spPr bwMode="auto">
          <a:xfrm>
            <a:off x="3776663" y="0"/>
            <a:ext cx="28908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Arial" charset="0"/>
                <a:cs typeface="Arial" charset="0"/>
              </a:defRPr>
            </a:lvl1pPr>
          </a:lstStyle>
          <a:p>
            <a:pPr>
              <a:defRPr/>
            </a:pPr>
            <a:endParaRPr lang="en-US"/>
          </a:p>
        </p:txBody>
      </p:sp>
      <p:sp>
        <p:nvSpPr>
          <p:cNvPr id="4100" name="Rectangle 4">
            <a:extLst>
              <a:ext uri="{FF2B5EF4-FFF2-40B4-BE49-F238E27FC236}">
                <a16:creationId xmlns:a16="http://schemas.microsoft.com/office/drawing/2014/main" id="{130390D1-4B1C-222A-324A-D64EC2EF8377}"/>
              </a:ext>
            </a:extLst>
          </p:cNvPr>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a:extLst>
              <a:ext uri="{FF2B5EF4-FFF2-40B4-BE49-F238E27FC236}">
                <a16:creationId xmlns:a16="http://schemas.microsoft.com/office/drawing/2014/main" id="{A55F0EFC-DB77-6BA9-7EEB-67CACE14979C}"/>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a:extLst>
              <a:ext uri="{FF2B5EF4-FFF2-40B4-BE49-F238E27FC236}">
                <a16:creationId xmlns:a16="http://schemas.microsoft.com/office/drawing/2014/main" id="{BAEC0E3A-D4D9-5B97-7230-5C58EE927E80}"/>
              </a:ext>
            </a:extLst>
          </p:cNvPr>
          <p:cNvSpPr>
            <a:spLocks noGrp="1" noChangeArrowheads="1"/>
          </p:cNvSpPr>
          <p:nvPr>
            <p:ph type="ftr" sz="quarter" idx="4"/>
          </p:nvPr>
        </p:nvSpPr>
        <p:spPr bwMode="auto">
          <a:xfrm>
            <a:off x="0" y="9428163"/>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atin typeface="Arial" charset="0"/>
                <a:cs typeface="Arial" charset="0"/>
              </a:defRPr>
            </a:lvl1pPr>
          </a:lstStyle>
          <a:p>
            <a:pPr>
              <a:defRPr/>
            </a:pPr>
            <a:endParaRPr lang="en-US"/>
          </a:p>
        </p:txBody>
      </p:sp>
      <p:sp>
        <p:nvSpPr>
          <p:cNvPr id="54279" name="Rectangle 7">
            <a:extLst>
              <a:ext uri="{FF2B5EF4-FFF2-40B4-BE49-F238E27FC236}">
                <a16:creationId xmlns:a16="http://schemas.microsoft.com/office/drawing/2014/main" id="{19DB5534-F8E1-41DB-B070-76A8CCC06926}"/>
              </a:ext>
            </a:extLst>
          </p:cNvPr>
          <p:cNvSpPr>
            <a:spLocks noGrp="1" noChangeArrowheads="1"/>
          </p:cNvSpPr>
          <p:nvPr>
            <p:ph type="sldNum" sz="quarter" idx="5"/>
          </p:nvPr>
        </p:nvSpPr>
        <p:spPr bwMode="auto">
          <a:xfrm>
            <a:off x="3776663" y="9428163"/>
            <a:ext cx="28908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AB6A308-87B6-4618-B0FE-46D3F5D53A61}" type="slidenum">
              <a:rPr lang="en-US" altLang="en-US"/>
              <a:pPr>
                <a:defRPr/>
              </a:pPr>
              <a:t>‹N°›</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98307"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altLang="en-US" noProof="0"/>
              <a:t>Click to edit Master subtitle style</a:t>
            </a:r>
          </a:p>
        </p:txBody>
      </p:sp>
    </p:spTree>
    <p:extLst>
      <p:ext uri="{BB962C8B-B14F-4D97-AF65-F5344CB8AC3E}">
        <p14:creationId xmlns:p14="http://schemas.microsoft.com/office/powerpoint/2010/main" val="4252706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CF902FC-B291-1FF1-83DE-486A0C3B9D3D}"/>
              </a:ext>
            </a:extLst>
          </p:cNvPr>
          <p:cNvSpPr>
            <a:spLocks noGrp="1" noChangeArrowheads="1"/>
          </p:cNvSpPr>
          <p:nvPr>
            <p:ph type="sldNum" sz="quarter" idx="10"/>
          </p:nvPr>
        </p:nvSpPr>
        <p:spPr>
          <a:ln/>
        </p:spPr>
        <p:txBody>
          <a:bodyPr/>
          <a:lstStyle>
            <a:lvl1pPr>
              <a:defRPr/>
            </a:lvl1pPr>
          </a:lstStyle>
          <a:p>
            <a:pPr>
              <a:defRPr/>
            </a:pPr>
            <a:fld id="{1E431DAD-51B5-4702-978D-23971BDA0239}" type="slidenum">
              <a:rPr lang="en-US" altLang="en-US"/>
              <a:pPr>
                <a:defRPr/>
              </a:pPr>
              <a:t>‹N°›</a:t>
            </a:fld>
            <a:endParaRPr lang="en-US" altLang="en-US"/>
          </a:p>
        </p:txBody>
      </p:sp>
    </p:spTree>
    <p:extLst>
      <p:ext uri="{BB962C8B-B14F-4D97-AF65-F5344CB8AC3E}">
        <p14:creationId xmlns:p14="http://schemas.microsoft.com/office/powerpoint/2010/main" val="177881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4C134BF-0DF6-6185-E909-95DDE498A8F7}"/>
              </a:ext>
            </a:extLst>
          </p:cNvPr>
          <p:cNvSpPr>
            <a:spLocks noGrp="1" noChangeArrowheads="1"/>
          </p:cNvSpPr>
          <p:nvPr>
            <p:ph type="sldNum" sz="quarter" idx="10"/>
          </p:nvPr>
        </p:nvSpPr>
        <p:spPr>
          <a:ln/>
        </p:spPr>
        <p:txBody>
          <a:bodyPr/>
          <a:lstStyle>
            <a:lvl1pPr>
              <a:defRPr/>
            </a:lvl1pPr>
          </a:lstStyle>
          <a:p>
            <a:pPr>
              <a:defRPr/>
            </a:pPr>
            <a:fld id="{F6A99000-C17C-407D-820A-1A53026BFD3D}" type="slidenum">
              <a:rPr lang="en-US" altLang="en-US"/>
              <a:pPr>
                <a:defRPr/>
              </a:pPr>
              <a:t>‹N°›</a:t>
            </a:fld>
            <a:endParaRPr lang="en-US" altLang="en-US"/>
          </a:p>
        </p:txBody>
      </p:sp>
    </p:spTree>
    <p:extLst>
      <p:ext uri="{BB962C8B-B14F-4D97-AF65-F5344CB8AC3E}">
        <p14:creationId xmlns:p14="http://schemas.microsoft.com/office/powerpoint/2010/main" val="3754408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52838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28387"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968673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F0E633B5-46BB-1C9D-76F4-6CD90898995C}"/>
              </a:ext>
            </a:extLst>
          </p:cNvPr>
          <p:cNvSpPr>
            <a:spLocks noGrp="1" noChangeArrowheads="1"/>
          </p:cNvSpPr>
          <p:nvPr>
            <p:ph type="sldNum" sz="quarter" idx="10"/>
          </p:nvPr>
        </p:nvSpPr>
        <p:spPr>
          <a:ln/>
        </p:spPr>
        <p:txBody>
          <a:bodyPr/>
          <a:lstStyle>
            <a:lvl1pPr>
              <a:defRPr/>
            </a:lvl1pPr>
          </a:lstStyle>
          <a:p>
            <a:fld id="{64807B03-4685-46AC-8FD8-324933663779}" type="slidenum">
              <a:rPr lang="en-US" altLang="en-US"/>
              <a:pPr/>
              <a:t>‹N°›</a:t>
            </a:fld>
            <a:endParaRPr lang="en-US" altLang="en-US"/>
          </a:p>
        </p:txBody>
      </p:sp>
    </p:spTree>
    <p:extLst>
      <p:ext uri="{BB962C8B-B14F-4D97-AF65-F5344CB8AC3E}">
        <p14:creationId xmlns:p14="http://schemas.microsoft.com/office/powerpoint/2010/main" val="2308042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5710273-6F3E-4BCE-4674-CBABDBD18C6E}"/>
              </a:ext>
            </a:extLst>
          </p:cNvPr>
          <p:cNvSpPr>
            <a:spLocks noGrp="1" noChangeArrowheads="1"/>
          </p:cNvSpPr>
          <p:nvPr>
            <p:ph type="sldNum" sz="quarter" idx="10"/>
          </p:nvPr>
        </p:nvSpPr>
        <p:spPr>
          <a:ln/>
        </p:spPr>
        <p:txBody>
          <a:bodyPr/>
          <a:lstStyle>
            <a:lvl1pPr>
              <a:defRPr/>
            </a:lvl1pPr>
          </a:lstStyle>
          <a:p>
            <a:fld id="{717D975C-2A98-4B21-91E8-7CC67CD989C2}" type="slidenum">
              <a:rPr lang="en-US" altLang="en-US"/>
              <a:pPr/>
              <a:t>‹N°›</a:t>
            </a:fld>
            <a:endParaRPr lang="en-US" altLang="en-US"/>
          </a:p>
        </p:txBody>
      </p:sp>
    </p:spTree>
    <p:extLst>
      <p:ext uri="{BB962C8B-B14F-4D97-AF65-F5344CB8AC3E}">
        <p14:creationId xmlns:p14="http://schemas.microsoft.com/office/powerpoint/2010/main" val="490806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773238"/>
            <a:ext cx="4038600" cy="210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73238"/>
            <a:ext cx="4038600" cy="210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4025900"/>
            <a:ext cx="4038600" cy="2100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25900"/>
            <a:ext cx="4038600" cy="2100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E115140-21B5-E1FA-6135-BCDD115AD4A7}"/>
              </a:ext>
            </a:extLst>
          </p:cNvPr>
          <p:cNvSpPr>
            <a:spLocks noGrp="1" noChangeArrowheads="1"/>
          </p:cNvSpPr>
          <p:nvPr>
            <p:ph type="sldNum" sz="quarter" idx="10"/>
          </p:nvPr>
        </p:nvSpPr>
        <p:spPr>
          <a:ln/>
        </p:spPr>
        <p:txBody>
          <a:bodyPr/>
          <a:lstStyle>
            <a:lvl1pPr>
              <a:defRPr/>
            </a:lvl1pPr>
          </a:lstStyle>
          <a:p>
            <a:fld id="{6B1629BC-4BDA-4F58-A59B-5A90A16FAE86}" type="slidenum">
              <a:rPr lang="en-US" altLang="en-US"/>
              <a:pPr/>
              <a:t>‹N°›</a:t>
            </a:fld>
            <a:endParaRPr lang="en-US" altLang="en-US"/>
          </a:p>
        </p:txBody>
      </p:sp>
    </p:spTree>
    <p:extLst>
      <p:ext uri="{BB962C8B-B14F-4D97-AF65-F5344CB8AC3E}">
        <p14:creationId xmlns:p14="http://schemas.microsoft.com/office/powerpoint/2010/main" val="3608478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45535AE9-38DA-FA4C-1512-D56E4626DB0C}"/>
              </a:ext>
            </a:extLst>
          </p:cNvPr>
          <p:cNvSpPr>
            <a:spLocks noGrp="1" noChangeArrowheads="1"/>
          </p:cNvSpPr>
          <p:nvPr>
            <p:ph type="sldNum" sz="quarter" idx="10"/>
          </p:nvPr>
        </p:nvSpPr>
        <p:spPr>
          <a:ln/>
        </p:spPr>
        <p:txBody>
          <a:bodyPr/>
          <a:lstStyle>
            <a:lvl1pPr>
              <a:defRPr/>
            </a:lvl1pPr>
          </a:lstStyle>
          <a:p>
            <a:fld id="{7142A536-D4D1-4883-8FF4-3B9BB328D9BF}" type="slidenum">
              <a:rPr lang="en-US" altLang="en-US"/>
              <a:pPr/>
              <a:t>‹N°›</a:t>
            </a:fld>
            <a:endParaRPr lang="en-US" altLang="en-US"/>
          </a:p>
        </p:txBody>
      </p:sp>
    </p:spTree>
    <p:extLst>
      <p:ext uri="{BB962C8B-B14F-4D97-AF65-F5344CB8AC3E}">
        <p14:creationId xmlns:p14="http://schemas.microsoft.com/office/powerpoint/2010/main" val="339396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78CCBF-9035-E4FC-478C-AB7C89F95927}"/>
              </a:ext>
            </a:extLst>
          </p:cNvPr>
          <p:cNvSpPr>
            <a:spLocks noGrp="1" noChangeArrowheads="1"/>
          </p:cNvSpPr>
          <p:nvPr>
            <p:ph type="sldNum" sz="quarter" idx="10"/>
          </p:nvPr>
        </p:nvSpPr>
        <p:spPr>
          <a:ln/>
        </p:spPr>
        <p:txBody>
          <a:bodyPr/>
          <a:lstStyle>
            <a:lvl1pPr>
              <a:defRPr/>
            </a:lvl1pPr>
          </a:lstStyle>
          <a:p>
            <a:pPr>
              <a:defRPr/>
            </a:pPr>
            <a:fld id="{8053DFF7-DB96-4AA2-9BF0-3098A005DDC7}" type="slidenum">
              <a:rPr lang="en-US" altLang="en-US"/>
              <a:pPr>
                <a:defRPr/>
              </a:pPr>
              <a:t>‹N°›</a:t>
            </a:fld>
            <a:endParaRPr lang="en-US" altLang="en-US"/>
          </a:p>
        </p:txBody>
      </p:sp>
    </p:spTree>
    <p:extLst>
      <p:ext uri="{BB962C8B-B14F-4D97-AF65-F5344CB8AC3E}">
        <p14:creationId xmlns:p14="http://schemas.microsoft.com/office/powerpoint/2010/main" val="300488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51AD4665-F97C-713A-E592-2F4C35CD5AD1}"/>
              </a:ext>
            </a:extLst>
          </p:cNvPr>
          <p:cNvSpPr>
            <a:spLocks noGrp="1" noChangeArrowheads="1"/>
          </p:cNvSpPr>
          <p:nvPr>
            <p:ph type="sldNum" sz="quarter" idx="10"/>
          </p:nvPr>
        </p:nvSpPr>
        <p:spPr>
          <a:ln/>
        </p:spPr>
        <p:txBody>
          <a:bodyPr/>
          <a:lstStyle>
            <a:lvl1pPr>
              <a:defRPr/>
            </a:lvl1pPr>
          </a:lstStyle>
          <a:p>
            <a:pPr>
              <a:defRPr/>
            </a:pPr>
            <a:fld id="{427AEDA8-338F-4B36-8DBF-AA5556CDCE40}" type="slidenum">
              <a:rPr lang="en-US" altLang="en-US"/>
              <a:pPr>
                <a:defRPr/>
              </a:pPr>
              <a:t>‹N°›</a:t>
            </a:fld>
            <a:endParaRPr lang="en-US" altLang="en-US"/>
          </a:p>
        </p:txBody>
      </p:sp>
    </p:spTree>
    <p:extLst>
      <p:ext uri="{BB962C8B-B14F-4D97-AF65-F5344CB8AC3E}">
        <p14:creationId xmlns:p14="http://schemas.microsoft.com/office/powerpoint/2010/main" val="1152336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238"/>
            <a:ext cx="40386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238"/>
            <a:ext cx="40386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D8A8B33-9F55-F992-A659-C70724A956B3}"/>
              </a:ext>
            </a:extLst>
          </p:cNvPr>
          <p:cNvSpPr>
            <a:spLocks noGrp="1" noChangeArrowheads="1"/>
          </p:cNvSpPr>
          <p:nvPr>
            <p:ph type="sldNum" sz="quarter" idx="10"/>
          </p:nvPr>
        </p:nvSpPr>
        <p:spPr>
          <a:ln/>
        </p:spPr>
        <p:txBody>
          <a:bodyPr/>
          <a:lstStyle>
            <a:lvl1pPr>
              <a:defRPr/>
            </a:lvl1pPr>
          </a:lstStyle>
          <a:p>
            <a:pPr>
              <a:defRPr/>
            </a:pPr>
            <a:fld id="{146DD1A7-9B7A-47B3-B430-C7277AE83CF7}" type="slidenum">
              <a:rPr lang="en-US" altLang="en-US"/>
              <a:pPr>
                <a:defRPr/>
              </a:pPr>
              <a:t>‹N°›</a:t>
            </a:fld>
            <a:endParaRPr lang="en-US" altLang="en-US"/>
          </a:p>
        </p:txBody>
      </p:sp>
    </p:spTree>
    <p:extLst>
      <p:ext uri="{BB962C8B-B14F-4D97-AF65-F5344CB8AC3E}">
        <p14:creationId xmlns:p14="http://schemas.microsoft.com/office/powerpoint/2010/main" val="390212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9CB0FCD-BA70-C772-259D-6AF470E3265A}"/>
              </a:ext>
            </a:extLst>
          </p:cNvPr>
          <p:cNvSpPr>
            <a:spLocks noGrp="1" noChangeArrowheads="1"/>
          </p:cNvSpPr>
          <p:nvPr>
            <p:ph type="sldNum" sz="quarter" idx="10"/>
          </p:nvPr>
        </p:nvSpPr>
        <p:spPr>
          <a:ln/>
        </p:spPr>
        <p:txBody>
          <a:bodyPr/>
          <a:lstStyle>
            <a:lvl1pPr>
              <a:defRPr/>
            </a:lvl1pPr>
          </a:lstStyle>
          <a:p>
            <a:pPr>
              <a:defRPr/>
            </a:pPr>
            <a:fld id="{A60F2067-7C6E-44E2-AC1B-408DF6556649}" type="slidenum">
              <a:rPr lang="en-US" altLang="en-US"/>
              <a:pPr>
                <a:defRPr/>
              </a:pPr>
              <a:t>‹N°›</a:t>
            </a:fld>
            <a:endParaRPr lang="en-US" altLang="en-US"/>
          </a:p>
        </p:txBody>
      </p:sp>
    </p:spTree>
    <p:extLst>
      <p:ext uri="{BB962C8B-B14F-4D97-AF65-F5344CB8AC3E}">
        <p14:creationId xmlns:p14="http://schemas.microsoft.com/office/powerpoint/2010/main" val="4197258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6CDEBA9-EDDC-CE59-5D17-B14CF4CAE383}"/>
              </a:ext>
            </a:extLst>
          </p:cNvPr>
          <p:cNvSpPr>
            <a:spLocks noGrp="1" noChangeArrowheads="1"/>
          </p:cNvSpPr>
          <p:nvPr>
            <p:ph type="sldNum" sz="quarter" idx="10"/>
          </p:nvPr>
        </p:nvSpPr>
        <p:spPr>
          <a:ln/>
        </p:spPr>
        <p:txBody>
          <a:bodyPr/>
          <a:lstStyle>
            <a:lvl1pPr>
              <a:defRPr/>
            </a:lvl1pPr>
          </a:lstStyle>
          <a:p>
            <a:pPr>
              <a:defRPr/>
            </a:pPr>
            <a:fld id="{550F0976-78A5-46CC-A226-1CDE62BE3F81}" type="slidenum">
              <a:rPr lang="en-US" altLang="en-US"/>
              <a:pPr>
                <a:defRPr/>
              </a:pPr>
              <a:t>‹N°›</a:t>
            </a:fld>
            <a:endParaRPr lang="en-US" altLang="en-US"/>
          </a:p>
        </p:txBody>
      </p:sp>
    </p:spTree>
    <p:extLst>
      <p:ext uri="{BB962C8B-B14F-4D97-AF65-F5344CB8AC3E}">
        <p14:creationId xmlns:p14="http://schemas.microsoft.com/office/powerpoint/2010/main" val="3374236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1092C80-4859-239D-EA76-418F44EFC624}"/>
              </a:ext>
            </a:extLst>
          </p:cNvPr>
          <p:cNvSpPr>
            <a:spLocks noGrp="1" noChangeArrowheads="1"/>
          </p:cNvSpPr>
          <p:nvPr>
            <p:ph type="sldNum" sz="quarter" idx="10"/>
          </p:nvPr>
        </p:nvSpPr>
        <p:spPr>
          <a:ln/>
        </p:spPr>
        <p:txBody>
          <a:bodyPr/>
          <a:lstStyle>
            <a:lvl1pPr>
              <a:defRPr/>
            </a:lvl1pPr>
          </a:lstStyle>
          <a:p>
            <a:pPr>
              <a:defRPr/>
            </a:pPr>
            <a:fld id="{72154FE2-9F58-4FFA-B3C6-23CB441A8C82}" type="slidenum">
              <a:rPr lang="en-US" altLang="en-US"/>
              <a:pPr>
                <a:defRPr/>
              </a:pPr>
              <a:t>‹N°›</a:t>
            </a:fld>
            <a:endParaRPr lang="en-US" altLang="en-US"/>
          </a:p>
        </p:txBody>
      </p:sp>
    </p:spTree>
    <p:extLst>
      <p:ext uri="{BB962C8B-B14F-4D97-AF65-F5344CB8AC3E}">
        <p14:creationId xmlns:p14="http://schemas.microsoft.com/office/powerpoint/2010/main" val="373802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63B50FD0-54B6-A555-8541-415CB9F824A6}"/>
              </a:ext>
            </a:extLst>
          </p:cNvPr>
          <p:cNvSpPr>
            <a:spLocks noGrp="1" noChangeArrowheads="1"/>
          </p:cNvSpPr>
          <p:nvPr>
            <p:ph type="sldNum" sz="quarter" idx="10"/>
          </p:nvPr>
        </p:nvSpPr>
        <p:spPr>
          <a:ln/>
        </p:spPr>
        <p:txBody>
          <a:bodyPr/>
          <a:lstStyle>
            <a:lvl1pPr>
              <a:defRPr/>
            </a:lvl1pPr>
          </a:lstStyle>
          <a:p>
            <a:pPr>
              <a:defRPr/>
            </a:pPr>
            <a:fld id="{1A54DDA6-D909-48C4-8041-130F63C87823}" type="slidenum">
              <a:rPr lang="en-US" altLang="en-US"/>
              <a:pPr>
                <a:defRPr/>
              </a:pPr>
              <a:t>‹N°›</a:t>
            </a:fld>
            <a:endParaRPr lang="en-US" altLang="en-US"/>
          </a:p>
        </p:txBody>
      </p:sp>
    </p:spTree>
    <p:extLst>
      <p:ext uri="{BB962C8B-B14F-4D97-AF65-F5344CB8AC3E}">
        <p14:creationId xmlns:p14="http://schemas.microsoft.com/office/powerpoint/2010/main" val="2896024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C41959AD-336F-BB4F-B0F6-83313FDDE52B}"/>
              </a:ext>
            </a:extLst>
          </p:cNvPr>
          <p:cNvSpPr>
            <a:spLocks noGrp="1" noChangeArrowheads="1"/>
          </p:cNvSpPr>
          <p:nvPr>
            <p:ph type="sldNum" sz="quarter" idx="10"/>
          </p:nvPr>
        </p:nvSpPr>
        <p:spPr>
          <a:ln/>
        </p:spPr>
        <p:txBody>
          <a:bodyPr/>
          <a:lstStyle>
            <a:lvl1pPr>
              <a:defRPr/>
            </a:lvl1pPr>
          </a:lstStyle>
          <a:p>
            <a:pPr>
              <a:defRPr/>
            </a:pPr>
            <a:fld id="{BB8B39C0-01AF-454B-BE7E-BB4D3422D8AC}" type="slidenum">
              <a:rPr lang="en-US" altLang="en-US"/>
              <a:pPr>
                <a:defRPr/>
              </a:pPr>
              <a:t>‹N°›</a:t>
            </a:fld>
            <a:endParaRPr lang="en-US" altLang="en-US"/>
          </a:p>
        </p:txBody>
      </p:sp>
    </p:spTree>
    <p:extLst>
      <p:ext uri="{BB962C8B-B14F-4D97-AF65-F5344CB8AC3E}">
        <p14:creationId xmlns:p14="http://schemas.microsoft.com/office/powerpoint/2010/main" val="1810681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32A80D1-B35D-2B59-7D55-5EC5AEBD910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8B5302A-44EE-8DBE-159A-C298B01E6902}"/>
              </a:ext>
            </a:extLst>
          </p:cNvPr>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7284" name="Rectangle 4">
            <a:extLst>
              <a:ext uri="{FF2B5EF4-FFF2-40B4-BE49-F238E27FC236}">
                <a16:creationId xmlns:a16="http://schemas.microsoft.com/office/drawing/2014/main" id="{98CB2524-1E7E-0C2F-A92A-DB949726549D}"/>
              </a:ext>
            </a:extLst>
          </p:cNvPr>
          <p:cNvSpPr>
            <a:spLocks noGrp="1" noChangeArrowheads="1"/>
          </p:cNvSpPr>
          <p:nvPr>
            <p:ph type="sldNum" sz="quarter" idx="4"/>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F359B18C-BF52-4DF5-8286-81EC43A780F1}" type="slidenum">
              <a:rPr lang="en-US" altLang="en-US"/>
              <a:pPr>
                <a:defRPr/>
              </a:pPr>
              <a:t>‹N°›</a:t>
            </a:fld>
            <a:endParaRPr lang="en-US" altLang="en-US"/>
          </a:p>
        </p:txBody>
      </p:sp>
      <p:sp>
        <p:nvSpPr>
          <p:cNvPr id="20" name="fc" descr="WIPO FOR OFFICIAL USE ONLY">
            <a:extLst>
              <a:ext uri="{FF2B5EF4-FFF2-40B4-BE49-F238E27FC236}">
                <a16:creationId xmlns:a16="http://schemas.microsoft.com/office/drawing/2014/main" id="{07F49608-5295-D187-EE45-2346DA290DC7}"/>
              </a:ext>
            </a:extLst>
          </p:cNvPr>
          <p:cNvSpPr txBox="1"/>
          <p:nvPr userDrawn="1"/>
        </p:nvSpPr>
        <p:spPr>
          <a:xfrm>
            <a:off x="0" y="6537325"/>
            <a:ext cx="9144000" cy="223838"/>
          </a:xfrm>
          <a:prstGeom prst="rect">
            <a:avLst/>
          </a:prstGeom>
          <a:noFill/>
        </p:spPr>
        <p:txBody>
          <a:bodyPr>
            <a:spAutoFit/>
          </a:bodyPr>
          <a:lstStyle/>
          <a:p>
            <a:pPr algn="ctr" eaLnBrk="1" hangingPunct="1">
              <a:spcBef>
                <a:spcPct val="50000"/>
              </a:spcBef>
              <a:defRPr/>
            </a:pPr>
            <a:endParaRPr lang="en-US" sz="850">
              <a:solidFill>
                <a:srgbClr val="000000"/>
              </a:solidFill>
              <a:latin typeface="Microsoft Sans Serif" panose="020B0604020202020204" pitchFamily="34" charset="0"/>
            </a:endParaRPr>
          </a:p>
        </p:txBody>
      </p:sp>
      <p:sp>
        <p:nvSpPr>
          <p:cNvPr id="1030" name="MSIPCMContentMarking" descr="{&quot;HashCode&quot;:2082126947,&quot;Placement&quot;:&quot;Footer&quot;,&quot;Top&quot;:519.343,&quot;Left&quot;:286.33,&quot;SlideWidth&quot;:720,&quot;SlideHeight&quot;:540}">
            <a:extLst>
              <a:ext uri="{FF2B5EF4-FFF2-40B4-BE49-F238E27FC236}">
                <a16:creationId xmlns:a16="http://schemas.microsoft.com/office/drawing/2014/main" id="{B780F067-016F-DFB8-796D-B1DE582A0CF5}"/>
              </a:ext>
            </a:extLst>
          </p:cNvPr>
          <p:cNvSpPr txBox="1">
            <a:spLocks noChangeArrowheads="1"/>
          </p:cNvSpPr>
          <p:nvPr userDrawn="1"/>
        </p:nvSpPr>
        <p:spPr bwMode="auto">
          <a:xfrm>
            <a:off x="3636963" y="6650038"/>
            <a:ext cx="18700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algn="ctr"/>
            <a:endParaRPr lang="en-150" altLang="en-150" sz="1000">
              <a:solidFill>
                <a:srgbClr val="000000"/>
              </a:solidFill>
              <a:latin typeface="Calibri" panose="020F0502020204030204" pitchFamily="34" charset="0"/>
            </a:endParaRPr>
          </a:p>
        </p:txBody>
      </p:sp>
      <p:sp>
        <p:nvSpPr>
          <p:cNvPr id="1031" name="MSIPCMContentMarking" descr="{&quot;HashCode&quot;:2082126947,&quot;Placement&quot;:&quot;Footer&quot;,&quot;Top&quot;:519.343,&quot;Left&quot;:286.33,&quot;SlideWidth&quot;:720,&quot;SlideHeight&quot;:540}">
            <a:extLst>
              <a:ext uri="{FF2B5EF4-FFF2-40B4-BE49-F238E27FC236}">
                <a16:creationId xmlns:a16="http://schemas.microsoft.com/office/drawing/2014/main" id="{F6117DDD-04A2-AD7F-6E96-974706555B12}"/>
              </a:ext>
            </a:extLst>
          </p:cNvPr>
          <p:cNvSpPr txBox="1">
            <a:spLocks noChangeArrowheads="1"/>
          </p:cNvSpPr>
          <p:nvPr userDrawn="1"/>
        </p:nvSpPr>
        <p:spPr bwMode="auto">
          <a:xfrm>
            <a:off x="3636963" y="6596063"/>
            <a:ext cx="187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algn="ctr"/>
            <a:r>
              <a:rPr lang="en-US" altLang="en-150" sz="1000">
                <a:solidFill>
                  <a:srgbClr val="000000"/>
                </a:solidFill>
                <a:latin typeface="Calibri" panose="020F0502020204030204" pitchFamily="34" charset="0"/>
              </a:rPr>
              <a:t>WIPO FOR OFFICIAL USE ONLY </a:t>
            </a:r>
            <a:endParaRPr lang="en-150" altLang="en-150" sz="1000">
              <a:solidFill>
                <a:srgbClr val="00000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935"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l" rtl="0" eaLnBrk="0" fontAlgn="base" hangingPunct="0">
        <a:spcBef>
          <a:spcPct val="0"/>
        </a:spcBef>
        <a:spcAft>
          <a:spcPct val="0"/>
        </a:spcAft>
        <a:defRPr sz="3600" kern="12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panose="020B0604020202020204" pitchFamily="34" charset="0"/>
        </a:defRPr>
      </a:lvl2pPr>
      <a:lvl3pPr algn="l" rtl="0" eaLnBrk="0" fontAlgn="base" hangingPunct="0">
        <a:spcBef>
          <a:spcPct val="0"/>
        </a:spcBef>
        <a:spcAft>
          <a:spcPct val="0"/>
        </a:spcAft>
        <a:defRPr sz="3600">
          <a:solidFill>
            <a:srgbClr val="00408C"/>
          </a:solidFill>
          <a:latin typeface="Arial" panose="020B0604020202020204" pitchFamily="34" charset="0"/>
        </a:defRPr>
      </a:lvl3pPr>
      <a:lvl4pPr algn="l" rtl="0" eaLnBrk="0" fontAlgn="base" hangingPunct="0">
        <a:spcBef>
          <a:spcPct val="0"/>
        </a:spcBef>
        <a:spcAft>
          <a:spcPct val="0"/>
        </a:spcAft>
        <a:defRPr sz="3600">
          <a:solidFill>
            <a:srgbClr val="00408C"/>
          </a:solidFill>
          <a:latin typeface="Arial" panose="020B0604020202020204" pitchFamily="34" charset="0"/>
        </a:defRPr>
      </a:lvl4pPr>
      <a:lvl5pPr algn="l" rtl="0" eaLnBrk="0" fontAlgn="base" hangingPunct="0">
        <a:spcBef>
          <a:spcPct val="0"/>
        </a:spcBef>
        <a:spcAft>
          <a:spcPct val="0"/>
        </a:spcAft>
        <a:defRPr sz="3600">
          <a:solidFill>
            <a:srgbClr val="00408C"/>
          </a:solidFill>
          <a:latin typeface="Arial" panose="020B0604020202020204" pitchFamily="34" charset="0"/>
        </a:defRPr>
      </a:lvl5pPr>
      <a:lvl6pPr marL="457200" algn="l" rtl="0" fontAlgn="base">
        <a:spcBef>
          <a:spcPct val="0"/>
        </a:spcBef>
        <a:spcAft>
          <a:spcPct val="0"/>
        </a:spcAft>
        <a:defRPr sz="3600">
          <a:solidFill>
            <a:srgbClr val="00408C"/>
          </a:solidFill>
          <a:latin typeface="Arial" panose="020B0604020202020204" pitchFamily="34" charset="0"/>
        </a:defRPr>
      </a:lvl6pPr>
      <a:lvl7pPr marL="914400" algn="l" rtl="0" fontAlgn="base">
        <a:spcBef>
          <a:spcPct val="0"/>
        </a:spcBef>
        <a:spcAft>
          <a:spcPct val="0"/>
        </a:spcAft>
        <a:defRPr sz="3600">
          <a:solidFill>
            <a:srgbClr val="00408C"/>
          </a:solidFill>
          <a:latin typeface="Arial" panose="020B0604020202020204" pitchFamily="34" charset="0"/>
        </a:defRPr>
      </a:lvl7pPr>
      <a:lvl8pPr marL="1371600" algn="l" rtl="0" fontAlgn="base">
        <a:spcBef>
          <a:spcPct val="0"/>
        </a:spcBef>
        <a:spcAft>
          <a:spcPct val="0"/>
        </a:spcAft>
        <a:defRPr sz="3600">
          <a:solidFill>
            <a:srgbClr val="00408C"/>
          </a:solidFill>
          <a:latin typeface="Arial" panose="020B0604020202020204" pitchFamily="34" charset="0"/>
        </a:defRPr>
      </a:lvl8pPr>
      <a:lvl9pPr marL="1828800" algn="l" rtl="0" fontAlgn="base">
        <a:spcBef>
          <a:spcPct val="0"/>
        </a:spcBef>
        <a:spcAft>
          <a:spcPct val="0"/>
        </a:spcAft>
        <a:defRPr sz="3600">
          <a:solidFill>
            <a:srgbClr val="00408C"/>
          </a:solidFill>
          <a:latin typeface="Arial" panose="020B0604020202020204" pitchFamily="34" charset="0"/>
        </a:defRPr>
      </a:lvl9pPr>
    </p:titleStyle>
    <p:bodyStyle>
      <a:lvl1pPr marL="342900" indent="-342900" algn="l" rtl="0" eaLnBrk="0" fontAlgn="base" hangingPunct="0">
        <a:spcBef>
          <a:spcPct val="20000"/>
        </a:spcBef>
        <a:spcAft>
          <a:spcPct val="0"/>
        </a:spcAft>
        <a:buBlip>
          <a:blip r:embed="rId1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4"/>
        </a:buBlip>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Blip>
          <a:blip r:embed="rId14"/>
        </a:buBlip>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Blip>
          <a:blip r:embed="rId14"/>
        </a:buBlip>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Blip>
          <a:blip r:embed="rId14"/>
        </a:buBlip>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6575CF-8ABE-2DF1-324B-18542063250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A01E98D7-9E74-CE67-E926-EDEE3EB83F99}"/>
              </a:ext>
            </a:extLst>
          </p:cNvPr>
          <p:cNvSpPr>
            <a:spLocks noGrp="1" noChangeArrowheads="1"/>
          </p:cNvSpPr>
          <p:nvPr>
            <p:ph type="body" idx="1"/>
          </p:nvPr>
        </p:nvSpPr>
        <p:spPr bwMode="auto">
          <a:xfrm>
            <a:off x="457200" y="1773238"/>
            <a:ext cx="8229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 name="fc" descr="WIPO FOR OFFICIAL USE ONLY">
            <a:extLst>
              <a:ext uri="{FF2B5EF4-FFF2-40B4-BE49-F238E27FC236}">
                <a16:creationId xmlns:a16="http://schemas.microsoft.com/office/drawing/2014/main" id="{56D639D2-80F2-6BA8-8440-EB3B13D5D446}"/>
              </a:ext>
            </a:extLst>
          </p:cNvPr>
          <p:cNvSpPr txBox="1"/>
          <p:nvPr userDrawn="1"/>
        </p:nvSpPr>
        <p:spPr>
          <a:xfrm>
            <a:off x="0" y="6537325"/>
            <a:ext cx="9144000" cy="223838"/>
          </a:xfrm>
          <a:prstGeom prst="rect">
            <a:avLst/>
          </a:prstGeom>
          <a:noFill/>
        </p:spPr>
        <p:txBody>
          <a:bodyPr>
            <a:spAutoFit/>
          </a:bodyPr>
          <a:lstStyle/>
          <a:p>
            <a:pPr algn="ctr" eaLnBrk="1" hangingPunct="1">
              <a:spcBef>
                <a:spcPct val="50000"/>
              </a:spcBef>
              <a:defRPr/>
            </a:pPr>
            <a:endParaRPr lang="en-US" sz="850">
              <a:solidFill>
                <a:srgbClr val="000000"/>
              </a:solidFill>
              <a:latin typeface="Microsoft Sans Serif" panose="020B0604020202020204" pitchFamily="34" charset="0"/>
            </a:endParaRPr>
          </a:p>
        </p:txBody>
      </p:sp>
      <p:sp>
        <p:nvSpPr>
          <p:cNvPr id="2053" name="MSIPCMContentMarking" descr="{&quot;HashCode&quot;:2082126947,&quot;Placement&quot;:&quot;Footer&quot;,&quot;Top&quot;:519.343,&quot;Left&quot;:286.33,&quot;SlideWidth&quot;:720,&quot;SlideHeight&quot;:540}">
            <a:extLst>
              <a:ext uri="{FF2B5EF4-FFF2-40B4-BE49-F238E27FC236}">
                <a16:creationId xmlns:a16="http://schemas.microsoft.com/office/drawing/2014/main" id="{270D1ECD-1E9D-2472-CACA-FD0C89A78330}"/>
              </a:ext>
            </a:extLst>
          </p:cNvPr>
          <p:cNvSpPr txBox="1">
            <a:spLocks noChangeArrowheads="1"/>
          </p:cNvSpPr>
          <p:nvPr userDrawn="1"/>
        </p:nvSpPr>
        <p:spPr bwMode="auto">
          <a:xfrm>
            <a:off x="3636963" y="6650038"/>
            <a:ext cx="18700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algn="ctr"/>
            <a:endParaRPr lang="en-150" altLang="en-150" sz="1000">
              <a:solidFill>
                <a:srgbClr val="000000"/>
              </a:solidFill>
              <a:latin typeface="Calibri" panose="020F0502020204030204" pitchFamily="34" charset="0"/>
            </a:endParaRPr>
          </a:p>
        </p:txBody>
      </p:sp>
      <p:sp>
        <p:nvSpPr>
          <p:cNvPr id="2054" name="MSIPCMContentMarking" descr="{&quot;HashCode&quot;:2082126947,&quot;Placement&quot;:&quot;Footer&quot;,&quot;Top&quot;:519.343,&quot;Left&quot;:286.33,&quot;SlideWidth&quot;:720,&quot;SlideHeight&quot;:540}">
            <a:extLst>
              <a:ext uri="{FF2B5EF4-FFF2-40B4-BE49-F238E27FC236}">
                <a16:creationId xmlns:a16="http://schemas.microsoft.com/office/drawing/2014/main" id="{C9CDE065-46C7-BC63-2442-0B34D741E074}"/>
              </a:ext>
            </a:extLst>
          </p:cNvPr>
          <p:cNvSpPr txBox="1">
            <a:spLocks noChangeArrowheads="1"/>
          </p:cNvSpPr>
          <p:nvPr userDrawn="1"/>
        </p:nvSpPr>
        <p:spPr bwMode="auto">
          <a:xfrm>
            <a:off x="3636963" y="6596063"/>
            <a:ext cx="187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algn="ctr"/>
            <a:r>
              <a:rPr lang="en-US" altLang="en-150" sz="1000">
                <a:solidFill>
                  <a:srgbClr val="000000"/>
                </a:solidFill>
                <a:latin typeface="Calibri" panose="020F0502020204030204" pitchFamily="34" charset="0"/>
              </a:rPr>
              <a:t>WIPO FOR OFFICIAL USE ONLY </a:t>
            </a:r>
            <a:endParaRPr lang="en-150" altLang="en-150" sz="1000">
              <a:solidFill>
                <a:srgbClr val="00000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934" r:id="rId1"/>
    <p:sldLayoutId id="2147483936" r:id="rId2"/>
    <p:sldLayoutId id="2147483937" r:id="rId3"/>
    <p:sldLayoutId id="2147483938" r:id="rId4"/>
    <p:sldLayoutId id="2147483939" r:id="rId5"/>
  </p:sldLayoutIdLst>
  <p:txStyles>
    <p:title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p:titleStyle>
    <p:bodyStyle>
      <a:lvl1pPr marL="342900" indent="-342900" algn="l" rtl="0" eaLnBrk="0" fontAlgn="base" hangingPunct="0">
        <a:spcBef>
          <a:spcPct val="20000"/>
        </a:spcBef>
        <a:spcAft>
          <a:spcPct val="0"/>
        </a:spcAft>
        <a:buBlip>
          <a:blip r:embed="rId8"/>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Blip>
          <a:blip r:embed="rId8"/>
        </a:buBlip>
        <a:defRPr sz="2400">
          <a:solidFill>
            <a:schemeClr val="tx1"/>
          </a:solidFill>
          <a:latin typeface="+mn-lt"/>
          <a:cs typeface="+mn-cs"/>
        </a:defRPr>
      </a:lvl2pPr>
      <a:lvl3pPr marL="1143000" indent="-228600" algn="l" rtl="0" eaLnBrk="0" fontAlgn="base" hangingPunct="0">
        <a:spcBef>
          <a:spcPct val="20000"/>
        </a:spcBef>
        <a:spcAft>
          <a:spcPct val="0"/>
        </a:spcAft>
        <a:buBlip>
          <a:blip r:embed="rId8"/>
        </a:buBlip>
        <a:defRPr sz="2400">
          <a:solidFill>
            <a:schemeClr val="tx1"/>
          </a:solidFill>
          <a:latin typeface="+mn-lt"/>
          <a:cs typeface="+mn-cs"/>
        </a:defRPr>
      </a:lvl3pPr>
      <a:lvl4pPr marL="1600200" indent="-228600" algn="l" rtl="0" eaLnBrk="0" fontAlgn="base" hangingPunct="0">
        <a:spcBef>
          <a:spcPct val="20000"/>
        </a:spcBef>
        <a:spcAft>
          <a:spcPct val="0"/>
        </a:spcAft>
        <a:buBlip>
          <a:blip r:embed="rId8"/>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8"/>
        </a:buBlip>
        <a:defRPr sz="2400">
          <a:solidFill>
            <a:schemeClr val="tx1"/>
          </a:solidFill>
          <a:latin typeface="+mn-lt"/>
          <a:cs typeface="+mn-cs"/>
        </a:defRPr>
      </a:lvl5pPr>
      <a:lvl6pPr marL="2514600" indent="-228600" algn="l" rtl="0" fontAlgn="base">
        <a:spcBef>
          <a:spcPct val="20000"/>
        </a:spcBef>
        <a:spcAft>
          <a:spcPct val="0"/>
        </a:spcAft>
        <a:buBlip>
          <a:blip r:embed="rId8"/>
        </a:buBlip>
        <a:defRPr sz="2400">
          <a:solidFill>
            <a:schemeClr val="tx1"/>
          </a:solidFill>
          <a:latin typeface="+mn-lt"/>
          <a:cs typeface="+mn-cs"/>
        </a:defRPr>
      </a:lvl6pPr>
      <a:lvl7pPr marL="2971800" indent="-228600" algn="l" rtl="0" fontAlgn="base">
        <a:spcBef>
          <a:spcPct val="20000"/>
        </a:spcBef>
        <a:spcAft>
          <a:spcPct val="0"/>
        </a:spcAft>
        <a:buBlip>
          <a:blip r:embed="rId8"/>
        </a:buBlip>
        <a:defRPr sz="2400">
          <a:solidFill>
            <a:schemeClr val="tx1"/>
          </a:solidFill>
          <a:latin typeface="+mn-lt"/>
          <a:cs typeface="+mn-cs"/>
        </a:defRPr>
      </a:lvl7pPr>
      <a:lvl8pPr marL="3429000" indent="-228600" algn="l" rtl="0" fontAlgn="base">
        <a:spcBef>
          <a:spcPct val="20000"/>
        </a:spcBef>
        <a:spcAft>
          <a:spcPct val="0"/>
        </a:spcAft>
        <a:buBlip>
          <a:blip r:embed="rId8"/>
        </a:buBlip>
        <a:defRPr sz="2400">
          <a:solidFill>
            <a:schemeClr val="tx1"/>
          </a:solidFill>
          <a:latin typeface="+mn-lt"/>
          <a:cs typeface="+mn-cs"/>
        </a:defRPr>
      </a:lvl8pPr>
      <a:lvl9pPr marL="3886200" indent="-228600" algn="l" rtl="0" fontAlgn="base">
        <a:spcBef>
          <a:spcPct val="20000"/>
        </a:spcBef>
        <a:spcAft>
          <a:spcPct val="0"/>
        </a:spcAft>
        <a:buBlip>
          <a:blip r:embed="rId8"/>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5.xml"/><Relationship Id="rId5" Type="http://schemas.openxmlformats.org/officeDocument/2006/relationships/image" Target="../media/image29.jpeg"/><Relationship Id="rId4" Type="http://schemas.openxmlformats.org/officeDocument/2006/relationships/image" Target="../media/image2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1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E3FFD-45C1-0927-3F7E-7F41732D1A24}"/>
            </a:ext>
          </a:extLst>
        </p:cNvPr>
        <p:cNvGrpSpPr/>
        <p:nvPr/>
      </p:nvGrpSpPr>
      <p:grpSpPr>
        <a:xfrm>
          <a:off x="0" y="0"/>
          <a:ext cx="0" cy="0"/>
          <a:chOff x="0" y="0"/>
          <a:chExt cx="0" cy="0"/>
        </a:xfrm>
      </p:grpSpPr>
      <p:sp>
        <p:nvSpPr>
          <p:cNvPr id="5122" name="Rectangle 4">
            <a:extLst>
              <a:ext uri="{FF2B5EF4-FFF2-40B4-BE49-F238E27FC236}">
                <a16:creationId xmlns:a16="http://schemas.microsoft.com/office/drawing/2014/main" id="{509B1530-95E0-1DAC-AC15-A9CF4308155D}"/>
              </a:ext>
            </a:extLst>
          </p:cNvPr>
          <p:cNvSpPr>
            <a:spLocks noGrp="1" noChangeArrowheads="1"/>
          </p:cNvSpPr>
          <p:nvPr>
            <p:ph type="subTitle" idx="1"/>
          </p:nvPr>
        </p:nvSpPr>
        <p:spPr>
          <a:xfrm>
            <a:off x="1187449" y="1700808"/>
            <a:ext cx="6977063" cy="2376263"/>
          </a:xfrm>
        </p:spPr>
        <p:txBody>
          <a:bodyPr/>
          <a:lstStyle/>
          <a:p>
            <a:pPr algn="ctr" eaLnBrk="1" hangingPunct="1"/>
            <a:r>
              <a:rPr lang="en-US" altLang="en-US" b="1" dirty="0">
                <a:solidFill>
                  <a:srgbClr val="00408C"/>
                </a:solidFill>
                <a:ea typeface="ヒラギノ角ゴ Pro W3"/>
                <a:cs typeface="ヒラギノ角ゴ Pro W3"/>
              </a:rPr>
              <a:t> </a:t>
            </a:r>
          </a:p>
          <a:p>
            <a:pPr algn="ctr" eaLnBrk="1" hangingPunct="1"/>
            <a:r>
              <a:rPr lang="en-US" altLang="en-US" b="1" dirty="0" err="1">
                <a:solidFill>
                  <a:srgbClr val="00408C"/>
                </a:solidFill>
                <a:ea typeface="ヒラギノ角ゴ Pro W3"/>
                <a:cs typeface="ヒラギノ角ゴ Pro W3"/>
              </a:rPr>
              <a:t>L’information</a:t>
            </a:r>
            <a:r>
              <a:rPr lang="en-US" altLang="en-US" b="1" dirty="0">
                <a:solidFill>
                  <a:srgbClr val="00408C"/>
                </a:solidFill>
                <a:ea typeface="ヒラギノ角ゴ Pro W3"/>
                <a:cs typeface="ヒラギノ角ゴ Pro W3"/>
              </a:rPr>
              <a:t> </a:t>
            </a:r>
            <a:r>
              <a:rPr lang="en-US" altLang="en-US" b="1" dirty="0" err="1">
                <a:solidFill>
                  <a:srgbClr val="00408C"/>
                </a:solidFill>
                <a:ea typeface="ヒラギノ角ゴ Pro W3"/>
                <a:cs typeface="ヒラギノ角ゴ Pro W3"/>
              </a:rPr>
              <a:t>en</a:t>
            </a:r>
            <a:r>
              <a:rPr lang="en-US" altLang="en-US" b="1" dirty="0">
                <a:solidFill>
                  <a:srgbClr val="00408C"/>
                </a:solidFill>
                <a:ea typeface="ヒラギノ角ゴ Pro W3"/>
                <a:cs typeface="ヒラギノ角ゴ Pro W3"/>
              </a:rPr>
              <a:t> matière de brevets et les </a:t>
            </a:r>
            <a:r>
              <a:rPr lang="en-US" altLang="en-US" b="1" dirty="0" err="1">
                <a:solidFill>
                  <a:srgbClr val="00408C"/>
                </a:solidFill>
                <a:ea typeface="ヒラギノ角ゴ Pro W3"/>
                <a:cs typeface="ヒラギノ角ゴ Pro W3"/>
              </a:rPr>
              <a:t>objectifs</a:t>
            </a:r>
            <a:r>
              <a:rPr lang="en-US" altLang="en-US" b="1" dirty="0">
                <a:solidFill>
                  <a:srgbClr val="00408C"/>
                </a:solidFill>
                <a:ea typeface="ヒラギノ角ゴ Pro W3"/>
                <a:cs typeface="ヒラギノ角ゴ Pro W3"/>
              </a:rPr>
              <a:t> </a:t>
            </a:r>
            <a:r>
              <a:rPr lang="en-US" altLang="en-US" b="1" dirty="0" err="1">
                <a:solidFill>
                  <a:srgbClr val="00408C"/>
                </a:solidFill>
                <a:ea typeface="ヒラギノ角ゴ Pro W3"/>
                <a:cs typeface="ヒラギノ角ゴ Pro W3"/>
              </a:rPr>
              <a:t>nationaux</a:t>
            </a:r>
            <a:r>
              <a:rPr lang="en-US" altLang="en-US" b="1" dirty="0">
                <a:solidFill>
                  <a:srgbClr val="00408C"/>
                </a:solidFill>
                <a:ea typeface="ヒラギノ角ゴ Pro W3"/>
                <a:cs typeface="ヒラギノ角ゴ Pro W3"/>
              </a:rPr>
              <a:t> </a:t>
            </a:r>
            <a:r>
              <a:rPr lang="en-US" altLang="en-US" b="1" dirty="0" err="1">
                <a:solidFill>
                  <a:srgbClr val="00408C"/>
                </a:solidFill>
                <a:ea typeface="ヒラギノ角ゴ Pro W3"/>
                <a:cs typeface="ヒラギノ角ゴ Pro W3"/>
              </a:rPr>
              <a:t>en</a:t>
            </a:r>
            <a:r>
              <a:rPr lang="en-US" altLang="en-US" b="1" dirty="0">
                <a:solidFill>
                  <a:srgbClr val="00408C"/>
                </a:solidFill>
                <a:ea typeface="ヒラギノ角ゴ Pro W3"/>
                <a:cs typeface="ヒラギノ角ゴ Pro W3"/>
              </a:rPr>
              <a:t> matière de </a:t>
            </a:r>
            <a:r>
              <a:rPr lang="en-US" altLang="en-US" b="1" dirty="0" err="1">
                <a:solidFill>
                  <a:srgbClr val="00408C"/>
                </a:solidFill>
                <a:ea typeface="ヒラギノ角ゴ Pro W3"/>
                <a:cs typeface="ヒラギノ角ゴ Pro W3"/>
              </a:rPr>
              <a:t>développement</a:t>
            </a:r>
            <a:r>
              <a:rPr lang="en-US" altLang="en-US" b="1" dirty="0">
                <a:solidFill>
                  <a:srgbClr val="00408C"/>
                </a:solidFill>
                <a:ea typeface="ヒラギノ角ゴ Pro W3"/>
                <a:cs typeface="ヒラギノ角ゴ Pro W3"/>
              </a:rPr>
              <a:t> et de </a:t>
            </a:r>
            <a:r>
              <a:rPr lang="en-US" altLang="en-US" b="1" dirty="0" err="1">
                <a:solidFill>
                  <a:srgbClr val="00408C"/>
                </a:solidFill>
                <a:ea typeface="ヒラギノ角ゴ Pro W3"/>
                <a:cs typeface="ヒラギノ角ゴ Pro W3"/>
              </a:rPr>
              <a:t>technologie</a:t>
            </a:r>
            <a:r>
              <a:rPr lang="en-US" altLang="en-US" b="1" dirty="0">
                <a:solidFill>
                  <a:srgbClr val="00408C"/>
                </a:solidFill>
                <a:ea typeface="ヒラギノ角ゴ Pro W3"/>
                <a:cs typeface="ヒラギノ角ゴ Pro W3"/>
              </a:rPr>
              <a:t>: Comment la RDC </a:t>
            </a:r>
            <a:r>
              <a:rPr lang="en-US" altLang="en-US" b="1" dirty="0" err="1">
                <a:solidFill>
                  <a:srgbClr val="00408C"/>
                </a:solidFill>
                <a:ea typeface="ヒラギノ角ゴ Pro W3"/>
                <a:cs typeface="ヒラギノ角ゴ Pro W3"/>
              </a:rPr>
              <a:t>peut</a:t>
            </a:r>
            <a:r>
              <a:rPr lang="en-US" altLang="en-US" b="1" dirty="0">
                <a:solidFill>
                  <a:srgbClr val="00408C"/>
                </a:solidFill>
                <a:ea typeface="ヒラギノ角ゴ Pro W3"/>
                <a:cs typeface="ヒラギノ角ゴ Pro W3"/>
              </a:rPr>
              <a:t> passer d’un PMA à un Pays </a:t>
            </a:r>
            <a:r>
              <a:rPr lang="en-US" altLang="en-US" b="1" dirty="0" err="1">
                <a:solidFill>
                  <a:srgbClr val="00408C"/>
                </a:solidFill>
                <a:ea typeface="ヒラギノ角ゴ Pro W3"/>
                <a:cs typeface="ヒラギノ角ゴ Pro W3"/>
              </a:rPr>
              <a:t>émergent</a:t>
            </a:r>
            <a:r>
              <a:rPr lang="en-US" altLang="en-US" b="1" dirty="0">
                <a:solidFill>
                  <a:srgbClr val="00408C"/>
                </a:solidFill>
                <a:ea typeface="ヒラギノ角ゴ Pro W3"/>
                <a:cs typeface="ヒラギノ角ゴ Pro W3"/>
              </a:rPr>
              <a:t>? </a:t>
            </a:r>
          </a:p>
        </p:txBody>
      </p:sp>
      <p:sp>
        <p:nvSpPr>
          <p:cNvPr id="5123" name="Text Box 5">
            <a:extLst>
              <a:ext uri="{FF2B5EF4-FFF2-40B4-BE49-F238E27FC236}">
                <a16:creationId xmlns:a16="http://schemas.microsoft.com/office/drawing/2014/main" id="{421890BF-7364-B37F-73E9-0E586940E886}"/>
              </a:ext>
            </a:extLst>
          </p:cNvPr>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nSpc>
                <a:spcPct val="40000"/>
              </a:lnSpc>
              <a:spcBef>
                <a:spcPct val="50000"/>
              </a:spcBef>
              <a:buFontTx/>
              <a:buNone/>
            </a:pPr>
            <a:endParaRPr lang="fr-FR" altLang="en-US" sz="1300">
              <a:solidFill>
                <a:srgbClr val="3399FF"/>
              </a:solidFill>
              <a:latin typeface="Arial Black" panose="020B0A04020102020204" pitchFamily="34" charset="0"/>
              <a:ea typeface="ヒラギノ角ゴ Pro W3"/>
              <a:cs typeface="Arial" panose="020B0604020202020204" pitchFamily="34" charset="0"/>
            </a:endParaRPr>
          </a:p>
        </p:txBody>
      </p:sp>
      <p:sp>
        <p:nvSpPr>
          <p:cNvPr id="5124" name="Rectangle 7">
            <a:extLst>
              <a:ext uri="{FF2B5EF4-FFF2-40B4-BE49-F238E27FC236}">
                <a16:creationId xmlns:a16="http://schemas.microsoft.com/office/drawing/2014/main" id="{98BE3A69-90BD-0AF8-E0AF-5571E2A6E9AC}"/>
              </a:ext>
            </a:extLst>
          </p:cNvPr>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buFontTx/>
              <a:buNone/>
            </a:pPr>
            <a:endParaRPr lang="fr-FR" altLang="en-US" sz="1800">
              <a:solidFill>
                <a:srgbClr val="00408C"/>
              </a:solidFill>
              <a:ea typeface="ヒラギノ角ゴ Pro W3"/>
              <a:cs typeface="Arial" panose="020B0604020202020204" pitchFamily="34" charset="0"/>
            </a:endParaRPr>
          </a:p>
        </p:txBody>
      </p:sp>
      <p:sp>
        <p:nvSpPr>
          <p:cNvPr id="5125" name="Rectangle 7">
            <a:extLst>
              <a:ext uri="{FF2B5EF4-FFF2-40B4-BE49-F238E27FC236}">
                <a16:creationId xmlns:a16="http://schemas.microsoft.com/office/drawing/2014/main" id="{A625F41D-736D-BEBF-5BB5-996BD6C44EFD}"/>
              </a:ext>
            </a:extLst>
          </p:cNvPr>
          <p:cNvSpPr>
            <a:spLocks noChangeArrowheads="1"/>
          </p:cNvSpPr>
          <p:nvPr/>
        </p:nvSpPr>
        <p:spPr bwMode="auto">
          <a:xfrm>
            <a:off x="1331913" y="4077072"/>
            <a:ext cx="6789737" cy="280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buFontTx/>
              <a:buNone/>
            </a:pPr>
            <a:r>
              <a:rPr lang="fr-CH" altLang="en-US" sz="1800" dirty="0">
                <a:solidFill>
                  <a:srgbClr val="00408C"/>
                </a:solidFill>
                <a:ea typeface="ヒラギノ角ゴ Pro W3"/>
                <a:cs typeface="Arial" panose="020B0604020202020204" pitchFamily="34" charset="0"/>
              </a:rPr>
              <a:t>ELANGI BOTOY ITUKU</a:t>
            </a:r>
            <a:endParaRPr lang="en-US" altLang="en-US" sz="1800" dirty="0">
              <a:solidFill>
                <a:srgbClr val="00408C"/>
              </a:solidFill>
              <a:ea typeface="ヒラギノ角ゴ Pro W3"/>
              <a:cs typeface="Arial" panose="020B0604020202020204" pitchFamily="34" charset="0"/>
            </a:endParaRPr>
          </a:p>
          <a:p>
            <a:pPr eaLnBrk="1" hangingPunct="1">
              <a:buFontTx/>
              <a:buNone/>
            </a:pPr>
            <a:r>
              <a:rPr lang="fr-CH" altLang="en-US" sz="1800" dirty="0">
                <a:solidFill>
                  <a:srgbClr val="00408C"/>
                </a:solidFill>
                <a:ea typeface="ヒラギノ角ゴ Pro W3"/>
                <a:cs typeface="Arial" panose="020B0604020202020204" pitchFamily="34" charset="0"/>
              </a:rPr>
              <a:t>Administrateur  chargé de l’Information en matière de propriété industrielle  </a:t>
            </a:r>
          </a:p>
          <a:p>
            <a:pPr eaLnBrk="1" hangingPunct="1">
              <a:buFontTx/>
              <a:buNone/>
            </a:pPr>
            <a:r>
              <a:rPr lang="fr-CH" altLang="en-US" sz="1800" dirty="0">
                <a:solidFill>
                  <a:srgbClr val="00408C"/>
                </a:solidFill>
                <a:ea typeface="ヒラギノ角ゴ Pro W3"/>
                <a:cs typeface="Arial" panose="020B0604020202020204" pitchFamily="34" charset="0"/>
              </a:rPr>
              <a:t>Division de l’Appui à la Technologie et à l’Innovation</a:t>
            </a:r>
          </a:p>
          <a:p>
            <a:pPr eaLnBrk="1" hangingPunct="1">
              <a:buFontTx/>
              <a:buNone/>
            </a:pPr>
            <a:r>
              <a:rPr lang="fr-CH" altLang="en-US" sz="1800" dirty="0">
                <a:solidFill>
                  <a:srgbClr val="00408C"/>
                </a:solidFill>
                <a:ea typeface="ヒラギノ角ゴ Pro W3"/>
                <a:cs typeface="Arial" panose="020B0604020202020204" pitchFamily="34" charset="0"/>
              </a:rPr>
              <a:t>Département de la Propriété Intellectuelle au service des Innovateurs </a:t>
            </a:r>
          </a:p>
          <a:p>
            <a:pPr eaLnBrk="1" hangingPunct="1">
              <a:buFontTx/>
              <a:buNone/>
            </a:pPr>
            <a:r>
              <a:rPr lang="fr-CH" altLang="en-US" sz="1800" dirty="0">
                <a:solidFill>
                  <a:srgbClr val="00408C"/>
                </a:solidFill>
                <a:ea typeface="ヒラギノ角ゴ Pro W3"/>
                <a:cs typeface="Arial" panose="020B0604020202020204" pitchFamily="34" charset="0"/>
              </a:rPr>
              <a:t>Organisation Mondiale de la Propriété Intellectuelle (OMPI)</a:t>
            </a:r>
          </a:p>
          <a:p>
            <a:pPr eaLnBrk="1" hangingPunct="1">
              <a:buFontTx/>
              <a:buNone/>
            </a:pPr>
            <a:r>
              <a:rPr lang="fr-CH" altLang="en-US" sz="1800" dirty="0">
                <a:solidFill>
                  <a:srgbClr val="00408C"/>
                </a:solidFill>
                <a:ea typeface="ヒラギノ角ゴ Pro W3"/>
                <a:cs typeface="Arial" panose="020B0604020202020204" pitchFamily="34" charset="0"/>
              </a:rPr>
              <a:t>	</a:t>
            </a:r>
          </a:p>
          <a:p>
            <a:pPr eaLnBrk="1" hangingPunct="1">
              <a:buFontTx/>
              <a:buNone/>
            </a:pPr>
            <a:r>
              <a:rPr lang="fr-CH" altLang="en-US" sz="1800" dirty="0">
                <a:solidFill>
                  <a:srgbClr val="00408C"/>
                </a:solidFill>
                <a:ea typeface="ヒラギノ角ゴ Pro W3"/>
                <a:cs typeface="Arial" panose="020B0604020202020204" pitchFamily="34" charset="0"/>
              </a:rPr>
              <a:t>KINSHASA – LE 29 AVRIL 2026</a:t>
            </a:r>
            <a:endParaRPr lang="en-US" altLang="en-US" sz="1800" dirty="0">
              <a:solidFill>
                <a:srgbClr val="00408C"/>
              </a:solidFill>
              <a:ea typeface="ヒラギノ角ゴ Pro W3"/>
              <a:cs typeface="Arial" panose="020B0604020202020204" pitchFamily="34" charset="0"/>
            </a:endParaRPr>
          </a:p>
          <a:p>
            <a:pPr eaLnBrk="1" hangingPunct="1">
              <a:buFontTx/>
              <a:buNone/>
            </a:pPr>
            <a:endParaRPr lang="fr-CH" altLang="en-US" sz="1800" dirty="0">
              <a:solidFill>
                <a:srgbClr val="00408C"/>
              </a:solidFill>
              <a:ea typeface="ヒラギノ角ゴ Pro W3"/>
              <a:cs typeface="Arial" panose="020B0604020202020204" pitchFamily="34" charset="0"/>
            </a:endParaRPr>
          </a:p>
        </p:txBody>
      </p:sp>
    </p:spTree>
    <p:extLst>
      <p:ext uri="{BB962C8B-B14F-4D97-AF65-F5344CB8AC3E}">
        <p14:creationId xmlns:p14="http://schemas.microsoft.com/office/powerpoint/2010/main" val="164992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76FC6-B7AF-10C3-4374-5AB4D0BC63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3D485A-BEB3-CC1E-130E-BB2F1F66DBD7}"/>
              </a:ext>
            </a:extLst>
          </p:cNvPr>
          <p:cNvSpPr>
            <a:spLocks noGrp="1"/>
          </p:cNvSpPr>
          <p:nvPr>
            <p:ph type="title"/>
          </p:nvPr>
        </p:nvSpPr>
        <p:spPr>
          <a:xfrm>
            <a:off x="0" y="1"/>
            <a:ext cx="9108504" cy="548680"/>
          </a:xfrm>
        </p:spPr>
        <p:txBody>
          <a:bodyPr/>
          <a:lstStyle/>
          <a:p>
            <a:br>
              <a:rPr lang="en-US" dirty="0">
                <a:solidFill>
                  <a:schemeClr val="accent6"/>
                </a:solidFill>
              </a:rPr>
            </a:br>
            <a:r>
              <a:rPr lang="en-US" sz="3200" dirty="0">
                <a:solidFill>
                  <a:schemeClr val="accent6"/>
                </a:solidFill>
              </a:rPr>
              <a:t>La </a:t>
            </a:r>
            <a:r>
              <a:rPr lang="en-US" sz="3200" dirty="0" err="1">
                <a:solidFill>
                  <a:schemeClr val="accent6"/>
                </a:solidFill>
              </a:rPr>
              <a:t>Corée</a:t>
            </a:r>
            <a:r>
              <a:rPr lang="en-US" sz="3200" dirty="0">
                <a:solidFill>
                  <a:schemeClr val="accent6"/>
                </a:solidFill>
              </a:rPr>
              <a:t> du Sud: Le </a:t>
            </a:r>
            <a:r>
              <a:rPr lang="en-US" sz="3200" dirty="0" err="1">
                <a:solidFill>
                  <a:schemeClr val="accent6"/>
                </a:solidFill>
              </a:rPr>
              <a:t>résultat</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A6AC9495-6329-87E8-D9F8-2A2A725A3DAC}"/>
              </a:ext>
            </a:extLst>
          </p:cNvPr>
          <p:cNvSpPr>
            <a:spLocks noGrp="1"/>
          </p:cNvSpPr>
          <p:nvPr>
            <p:ph idx="1"/>
          </p:nvPr>
        </p:nvSpPr>
        <p:spPr>
          <a:xfrm>
            <a:off x="35496" y="620688"/>
            <a:ext cx="9108504" cy="6192688"/>
          </a:xfrm>
        </p:spPr>
        <p:txBody>
          <a:bodyPr/>
          <a:lstStyle/>
          <a:p>
            <a:r>
              <a:rPr lang="fr-FR" sz="2800" dirty="0">
                <a:solidFill>
                  <a:schemeClr val="accent6"/>
                </a:solidFill>
              </a:rPr>
              <a:t>Aujourd’hui, 60 ans plus tard :</a:t>
            </a:r>
            <a:endParaRPr lang="en-US" sz="2800" dirty="0">
              <a:solidFill>
                <a:schemeClr val="accent6"/>
              </a:solidFill>
            </a:endParaRPr>
          </a:p>
          <a:p>
            <a:pPr lvl="0"/>
            <a:r>
              <a:rPr lang="fr-FR" sz="2800" dirty="0">
                <a:solidFill>
                  <a:schemeClr val="accent6"/>
                </a:solidFill>
              </a:rPr>
              <a:t>La Corée du Sud est la </a:t>
            </a:r>
            <a:r>
              <a:rPr lang="fr-FR" sz="2800" b="1" dirty="0">
                <a:solidFill>
                  <a:schemeClr val="accent6"/>
                </a:solidFill>
              </a:rPr>
              <a:t>10ème économie mondiale</a:t>
            </a:r>
            <a:endParaRPr lang="en-US" sz="2800" dirty="0">
              <a:solidFill>
                <a:schemeClr val="accent6"/>
              </a:solidFill>
            </a:endParaRPr>
          </a:p>
          <a:p>
            <a:r>
              <a:rPr lang="fr-FR" sz="2800" dirty="0">
                <a:solidFill>
                  <a:schemeClr val="accent6"/>
                </a:solidFill>
              </a:rPr>
              <a:t>PIB par habitant : </a:t>
            </a:r>
            <a:r>
              <a:rPr lang="fr-FR" sz="2800" b="1" dirty="0">
                <a:solidFill>
                  <a:schemeClr val="accent6"/>
                </a:solidFill>
              </a:rPr>
              <a:t>32 000 dollars</a:t>
            </a:r>
            <a:r>
              <a:rPr lang="fr-FR" sz="2800" dirty="0">
                <a:solidFill>
                  <a:schemeClr val="accent6"/>
                </a:solidFill>
              </a:rPr>
              <a:t> (multiplié par 400)</a:t>
            </a:r>
            <a:endParaRPr lang="en-US" sz="2800" dirty="0">
              <a:solidFill>
                <a:schemeClr val="accent6"/>
              </a:solidFill>
            </a:endParaRPr>
          </a:p>
          <a:p>
            <a:r>
              <a:rPr lang="fr-FR" sz="2800" dirty="0">
                <a:solidFill>
                  <a:schemeClr val="accent6"/>
                </a:solidFill>
              </a:rPr>
              <a:t>Samsung, LG, Hyundai, Kia sont des géants mondiaux</a:t>
            </a:r>
            <a:endParaRPr lang="en-US" sz="2800" dirty="0">
              <a:solidFill>
                <a:schemeClr val="accent6"/>
              </a:solidFill>
            </a:endParaRPr>
          </a:p>
          <a:p>
            <a:r>
              <a:rPr lang="fr-FR" sz="2800" dirty="0">
                <a:solidFill>
                  <a:schemeClr val="accent6"/>
                </a:solidFill>
              </a:rPr>
              <a:t>Le pays dépose </a:t>
            </a:r>
            <a:r>
              <a:rPr lang="fr-FR" sz="2800" b="1" dirty="0">
                <a:solidFill>
                  <a:schemeClr val="accent6"/>
                </a:solidFill>
              </a:rPr>
              <a:t>plus de 200 000 brevets par an</a:t>
            </a:r>
            <a:r>
              <a:rPr lang="fr-FR" sz="2800" dirty="0">
                <a:solidFill>
                  <a:schemeClr val="accent6"/>
                </a:solidFill>
              </a:rPr>
              <a:t> – plus que toute l’Afrique et l’Amérique latine réunies</a:t>
            </a:r>
            <a:endParaRPr lang="en-US" sz="2800" dirty="0">
              <a:solidFill>
                <a:schemeClr val="accent6"/>
              </a:solidFill>
            </a:endParaRPr>
          </a:p>
          <a:p>
            <a:r>
              <a:rPr lang="en-US" sz="2800" dirty="0">
                <a:solidFill>
                  <a:schemeClr val="accent6"/>
                </a:solidFill>
              </a:rPr>
              <a:t>5ème </a:t>
            </a:r>
            <a:r>
              <a:rPr lang="en-US" sz="2800" dirty="0" err="1">
                <a:solidFill>
                  <a:schemeClr val="accent6"/>
                </a:solidFill>
              </a:rPr>
              <a:t>déposant</a:t>
            </a:r>
            <a:r>
              <a:rPr lang="en-US" sz="2800" dirty="0">
                <a:solidFill>
                  <a:schemeClr val="accent6"/>
                </a:solidFill>
              </a:rPr>
              <a:t> </a:t>
            </a:r>
            <a:r>
              <a:rPr lang="en-US" sz="2800" dirty="0" err="1">
                <a:solidFill>
                  <a:schemeClr val="accent6"/>
                </a:solidFill>
              </a:rPr>
              <a:t>mondial</a:t>
            </a:r>
            <a:r>
              <a:rPr lang="en-US" sz="2800" dirty="0">
                <a:solidFill>
                  <a:schemeClr val="accent6"/>
                </a:solidFill>
              </a:rPr>
              <a:t> de brevets</a:t>
            </a:r>
          </a:p>
          <a:p>
            <a:r>
              <a:rPr lang="fr-FR" sz="2800" dirty="0">
                <a:solidFill>
                  <a:schemeClr val="accent6"/>
                </a:solidFill>
              </a:rPr>
              <a:t>Et voici le secret que peu de pays africains connaissent : </a:t>
            </a:r>
            <a:r>
              <a:rPr lang="fr-FR" sz="2800" b="1" dirty="0">
                <a:solidFill>
                  <a:schemeClr val="accent6"/>
                </a:solidFill>
              </a:rPr>
              <a:t>70% de leur recherche et développement dans les années 1970-1990 était basée sur l’analyse de brevets existants accessibles gratuitement</a:t>
            </a:r>
            <a:endParaRPr lang="en-US" sz="2800" dirty="0">
              <a:solidFill>
                <a:schemeClr val="accent6"/>
              </a:solidFill>
            </a:endParaRPr>
          </a:p>
          <a:p>
            <a:pPr marL="0" indent="0">
              <a:buNone/>
            </a:pPr>
            <a:endParaRPr lang="en-US" dirty="0"/>
          </a:p>
        </p:txBody>
      </p:sp>
    </p:spTree>
    <p:extLst>
      <p:ext uri="{BB962C8B-B14F-4D97-AF65-F5344CB8AC3E}">
        <p14:creationId xmlns:p14="http://schemas.microsoft.com/office/powerpoint/2010/main" val="253948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65408-9A14-BF34-67B4-86D98E3C28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CBB39C-0B06-5165-6A5E-67F66E7B87AD}"/>
              </a:ext>
            </a:extLst>
          </p:cNvPr>
          <p:cNvSpPr>
            <a:spLocks noGrp="1"/>
          </p:cNvSpPr>
          <p:nvPr>
            <p:ph type="title"/>
          </p:nvPr>
        </p:nvSpPr>
        <p:spPr>
          <a:xfrm>
            <a:off x="0" y="1"/>
            <a:ext cx="9108504" cy="548680"/>
          </a:xfrm>
        </p:spPr>
        <p:txBody>
          <a:bodyPr/>
          <a:lstStyle/>
          <a:p>
            <a:br>
              <a:rPr lang="en-US" dirty="0">
                <a:solidFill>
                  <a:schemeClr val="accent6"/>
                </a:solidFill>
              </a:rPr>
            </a:br>
            <a:r>
              <a:rPr lang="en-US" sz="3200" dirty="0">
                <a:solidFill>
                  <a:schemeClr val="accent6"/>
                </a:solidFill>
              </a:rPr>
              <a:t>La </a:t>
            </a:r>
            <a:r>
              <a:rPr lang="en-US" sz="3200" dirty="0" err="1">
                <a:solidFill>
                  <a:schemeClr val="accent6"/>
                </a:solidFill>
              </a:rPr>
              <a:t>Corée</a:t>
            </a:r>
            <a:r>
              <a:rPr lang="en-US" sz="3200" dirty="0">
                <a:solidFill>
                  <a:schemeClr val="accent6"/>
                </a:solidFill>
              </a:rPr>
              <a:t> du Sud: Le </a:t>
            </a:r>
            <a:r>
              <a:rPr lang="en-US" sz="3200" dirty="0" err="1">
                <a:solidFill>
                  <a:schemeClr val="accent6"/>
                </a:solidFill>
              </a:rPr>
              <a:t>résultat</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55F26B75-82AA-7BA1-3BAA-16F06ADAE7E1}"/>
              </a:ext>
            </a:extLst>
          </p:cNvPr>
          <p:cNvSpPr>
            <a:spLocks noGrp="1"/>
          </p:cNvSpPr>
          <p:nvPr>
            <p:ph idx="1"/>
          </p:nvPr>
        </p:nvSpPr>
        <p:spPr>
          <a:xfrm>
            <a:off x="35496" y="620688"/>
            <a:ext cx="9108504" cy="6192688"/>
          </a:xfrm>
        </p:spPr>
        <p:txBody>
          <a:bodyPr/>
          <a:lstStyle/>
          <a:p>
            <a:pPr algn="just"/>
            <a:r>
              <a:rPr lang="fr-FR" sz="4000" dirty="0">
                <a:solidFill>
                  <a:schemeClr val="accent6"/>
                </a:solidFill>
              </a:rPr>
              <a:t>Le fondateur de Samsung, Dr. Kun-</a:t>
            </a:r>
            <a:r>
              <a:rPr lang="fr-FR" sz="4000" dirty="0" err="1">
                <a:solidFill>
                  <a:schemeClr val="accent6"/>
                </a:solidFill>
              </a:rPr>
              <a:t>Hee</a:t>
            </a:r>
            <a:r>
              <a:rPr lang="fr-FR" sz="4000" dirty="0">
                <a:solidFill>
                  <a:schemeClr val="accent6"/>
                </a:solidFill>
              </a:rPr>
              <a:t> Lee, l’a dit clairement : </a:t>
            </a:r>
            <a:r>
              <a:rPr lang="fr-FR" sz="4000" i="1" dirty="0">
                <a:solidFill>
                  <a:schemeClr val="accent6"/>
                </a:solidFill>
              </a:rPr>
              <a:t>« Nous n’avons pas réinventé la roue. Nous avons lu comment les autres l’avaient inventée, compris les principes techniques, identifié les faiblesses, puis créé une meilleure roue que nous avons brevetée »</a:t>
            </a:r>
            <a:endParaRPr lang="en-US" sz="4000" dirty="0">
              <a:solidFill>
                <a:schemeClr val="accent6"/>
              </a:solidFill>
            </a:endParaRPr>
          </a:p>
        </p:txBody>
      </p:sp>
    </p:spTree>
    <p:extLst>
      <p:ext uri="{BB962C8B-B14F-4D97-AF65-F5344CB8AC3E}">
        <p14:creationId xmlns:p14="http://schemas.microsoft.com/office/powerpoint/2010/main" val="104715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51689-E70F-B448-2E4B-DEDC96FF1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C056AD-7FB3-98A9-F1B3-8851054BC323}"/>
              </a:ext>
            </a:extLst>
          </p:cNvPr>
          <p:cNvSpPr>
            <a:spLocks noGrp="1"/>
          </p:cNvSpPr>
          <p:nvPr>
            <p:ph type="title"/>
          </p:nvPr>
        </p:nvSpPr>
        <p:spPr>
          <a:xfrm>
            <a:off x="0" y="0"/>
            <a:ext cx="9108504" cy="731837"/>
          </a:xfrm>
        </p:spPr>
        <p:txBody>
          <a:bodyPr/>
          <a:lstStyle/>
          <a:p>
            <a:br>
              <a:rPr lang="en-US" dirty="0">
                <a:solidFill>
                  <a:schemeClr val="accent6"/>
                </a:solidFill>
              </a:rPr>
            </a:br>
            <a:r>
              <a:rPr lang="en-US" dirty="0">
                <a:solidFill>
                  <a:schemeClr val="accent6"/>
                </a:solidFill>
              </a:rPr>
              <a:t>Singapour: De </a:t>
            </a:r>
            <a:r>
              <a:rPr lang="en-US" dirty="0" err="1">
                <a:solidFill>
                  <a:schemeClr val="accent6"/>
                </a:solidFill>
              </a:rPr>
              <a:t>l’expulsion</a:t>
            </a:r>
            <a:r>
              <a:rPr lang="en-US" dirty="0">
                <a:solidFill>
                  <a:schemeClr val="accent6"/>
                </a:solidFill>
              </a:rPr>
              <a:t> à la </a:t>
            </a:r>
            <a:r>
              <a:rPr lang="en-US" dirty="0" err="1">
                <a:solidFill>
                  <a:schemeClr val="accent6"/>
                </a:solidFill>
              </a:rPr>
              <a:t>prospérité</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9B107246-6A11-0E3A-2C83-824A785248C6}"/>
              </a:ext>
            </a:extLst>
          </p:cNvPr>
          <p:cNvSpPr>
            <a:spLocks noGrp="1"/>
          </p:cNvSpPr>
          <p:nvPr>
            <p:ph idx="1"/>
          </p:nvPr>
        </p:nvSpPr>
        <p:spPr>
          <a:xfrm>
            <a:off x="35496" y="908720"/>
            <a:ext cx="9073008" cy="5616624"/>
          </a:xfrm>
        </p:spPr>
        <p:txBody>
          <a:bodyPr/>
          <a:lstStyle/>
          <a:p>
            <a:r>
              <a:rPr lang="fr-FR" sz="3200" b="1" dirty="0">
                <a:solidFill>
                  <a:schemeClr val="accent6"/>
                </a:solidFill>
              </a:rPr>
              <a:t>1965: </a:t>
            </a:r>
            <a:r>
              <a:rPr lang="fr-FR" sz="3200" dirty="0">
                <a:solidFill>
                  <a:schemeClr val="accent6"/>
                </a:solidFill>
              </a:rPr>
              <a:t>Singapour est expulsé de la Malaisie </a:t>
            </a:r>
          </a:p>
          <a:p>
            <a:r>
              <a:rPr lang="fr-FR" sz="3200" dirty="0">
                <a:solidFill>
                  <a:schemeClr val="accent6"/>
                </a:solidFill>
              </a:rPr>
              <a:t>C’est une île minuscule</a:t>
            </a:r>
          </a:p>
          <a:p>
            <a:r>
              <a:rPr lang="fr-FR" sz="3200" dirty="0">
                <a:solidFill>
                  <a:schemeClr val="accent6"/>
                </a:solidFill>
              </a:rPr>
              <a:t>Pas de ressources naturelles </a:t>
            </a:r>
          </a:p>
          <a:p>
            <a:r>
              <a:rPr lang="fr-FR" sz="3200" dirty="0">
                <a:solidFill>
                  <a:schemeClr val="accent6"/>
                </a:solidFill>
              </a:rPr>
              <a:t>Pas d’arrière-pays agricole </a:t>
            </a:r>
          </a:p>
          <a:p>
            <a:r>
              <a:rPr lang="fr-FR" sz="3200" dirty="0">
                <a:solidFill>
                  <a:schemeClr val="accent6"/>
                </a:solidFill>
              </a:rPr>
              <a:t>Pas de technologies </a:t>
            </a:r>
          </a:p>
          <a:p>
            <a:r>
              <a:rPr lang="fr-FR" sz="3200" dirty="0">
                <a:solidFill>
                  <a:schemeClr val="accent6"/>
                </a:solidFill>
              </a:rPr>
              <a:t>Même l’eau potable doit être importée de Malaisie</a:t>
            </a:r>
          </a:p>
          <a:p>
            <a:r>
              <a:rPr lang="fr-FR" sz="3200" dirty="0">
                <a:solidFill>
                  <a:schemeClr val="accent6"/>
                </a:solidFill>
              </a:rPr>
              <a:t>Le Premier ministre Lee </a:t>
            </a:r>
            <a:r>
              <a:rPr lang="fr-FR" sz="3200" dirty="0" err="1">
                <a:solidFill>
                  <a:schemeClr val="accent6"/>
                </a:solidFill>
              </a:rPr>
              <a:t>Kuan</a:t>
            </a:r>
            <a:r>
              <a:rPr lang="fr-FR" sz="3200" dirty="0">
                <a:solidFill>
                  <a:schemeClr val="accent6"/>
                </a:solidFill>
              </a:rPr>
              <a:t> </a:t>
            </a:r>
            <a:r>
              <a:rPr lang="fr-FR" sz="3200" dirty="0" err="1">
                <a:solidFill>
                  <a:schemeClr val="accent6"/>
                </a:solidFill>
              </a:rPr>
              <a:t>Yew</a:t>
            </a:r>
            <a:r>
              <a:rPr lang="fr-FR" sz="3200" dirty="0">
                <a:solidFill>
                  <a:schemeClr val="accent6"/>
                </a:solidFill>
              </a:rPr>
              <a:t> pleure à la télévision nationale et le monde parie sur l’échec de cette petite nation</a:t>
            </a:r>
            <a:endParaRPr lang="en-US" sz="3200" dirty="0">
              <a:solidFill>
                <a:schemeClr val="accent6"/>
              </a:solidFill>
            </a:endParaRPr>
          </a:p>
          <a:p>
            <a:endParaRPr lang="en-US" sz="3200" dirty="0"/>
          </a:p>
        </p:txBody>
      </p:sp>
    </p:spTree>
    <p:extLst>
      <p:ext uri="{BB962C8B-B14F-4D97-AF65-F5344CB8AC3E}">
        <p14:creationId xmlns:p14="http://schemas.microsoft.com/office/powerpoint/2010/main" val="1509587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7B06F-98E4-0432-DC70-A515774AB7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0AFCC3-0C1B-4262-25F7-A4CFC3F2C4BC}"/>
              </a:ext>
            </a:extLst>
          </p:cNvPr>
          <p:cNvSpPr>
            <a:spLocks noGrp="1"/>
          </p:cNvSpPr>
          <p:nvPr>
            <p:ph type="title"/>
          </p:nvPr>
        </p:nvSpPr>
        <p:spPr>
          <a:xfrm>
            <a:off x="0" y="1"/>
            <a:ext cx="9108504" cy="548680"/>
          </a:xfrm>
        </p:spPr>
        <p:txBody>
          <a:bodyPr/>
          <a:lstStyle/>
          <a:p>
            <a:br>
              <a:rPr lang="en-US" dirty="0">
                <a:solidFill>
                  <a:schemeClr val="accent6"/>
                </a:solidFill>
              </a:rPr>
            </a:br>
            <a:r>
              <a:rPr lang="en-US" dirty="0">
                <a:solidFill>
                  <a:schemeClr val="accent6"/>
                </a:solidFill>
              </a:rPr>
              <a:t>Singapour: </a:t>
            </a:r>
            <a:r>
              <a:rPr lang="en-US" dirty="0" err="1">
                <a:solidFill>
                  <a:schemeClr val="accent6"/>
                </a:solidFill>
              </a:rPr>
              <a:t>Qu’est-ce</a:t>
            </a:r>
            <a:r>
              <a:rPr lang="en-US" dirty="0">
                <a:solidFill>
                  <a:schemeClr val="accent6"/>
                </a:solidFill>
              </a:rPr>
              <a:t> qui </a:t>
            </a:r>
            <a:r>
              <a:rPr lang="en-US" dirty="0" err="1">
                <a:solidFill>
                  <a:schemeClr val="accent6"/>
                </a:solidFill>
              </a:rPr>
              <a:t>s’est</a:t>
            </a:r>
            <a:r>
              <a:rPr lang="en-US" dirty="0">
                <a:solidFill>
                  <a:schemeClr val="accent6"/>
                </a:solidFill>
              </a:rPr>
              <a:t> passé?</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E175C837-8FE1-A000-37A1-79AF83CC08C6}"/>
              </a:ext>
            </a:extLst>
          </p:cNvPr>
          <p:cNvSpPr>
            <a:spLocks noGrp="1"/>
          </p:cNvSpPr>
          <p:nvPr>
            <p:ph idx="1"/>
          </p:nvPr>
        </p:nvSpPr>
        <p:spPr>
          <a:xfrm>
            <a:off x="35496" y="764704"/>
            <a:ext cx="9073008" cy="6120680"/>
          </a:xfrm>
        </p:spPr>
        <p:txBody>
          <a:bodyPr/>
          <a:lstStyle/>
          <a:p>
            <a:pPr algn="just"/>
            <a:r>
              <a:rPr lang="fr-FR" sz="3200" dirty="0">
                <a:solidFill>
                  <a:schemeClr val="accent6"/>
                </a:solidFill>
              </a:rPr>
              <a:t>Ils créent une </a:t>
            </a:r>
            <a:r>
              <a:rPr lang="fr-FR" sz="3200" b="1" dirty="0">
                <a:solidFill>
                  <a:schemeClr val="accent6"/>
                </a:solidFill>
              </a:rPr>
              <a:t>stratégie nationale d’accès et d’exploitation de l’information brevets</a:t>
            </a:r>
            <a:r>
              <a:rPr lang="fr-FR" sz="3200" dirty="0">
                <a:solidFill>
                  <a:schemeClr val="accent6"/>
                </a:solidFill>
              </a:rPr>
              <a:t> </a:t>
            </a:r>
          </a:p>
          <a:p>
            <a:pPr algn="just"/>
            <a:r>
              <a:rPr lang="fr-FR" sz="3200" dirty="0">
                <a:solidFill>
                  <a:schemeClr val="accent6"/>
                </a:solidFill>
              </a:rPr>
              <a:t>Ils forment des « patent scouts » – des éclaireurs de brevets – qui analysent </a:t>
            </a:r>
            <a:r>
              <a:rPr lang="fr-FR" sz="3200" b="1" dirty="0">
                <a:solidFill>
                  <a:schemeClr val="accent6"/>
                </a:solidFill>
              </a:rPr>
              <a:t>jour et nuit </a:t>
            </a:r>
            <a:r>
              <a:rPr lang="fr-FR" sz="3200" dirty="0">
                <a:solidFill>
                  <a:schemeClr val="accent6"/>
                </a:solidFill>
              </a:rPr>
              <a:t>les tendances technologiques mondiales pour identifier les niches où Singapour peut se positionner</a:t>
            </a:r>
            <a:endParaRPr lang="en-US" sz="3200" dirty="0">
              <a:solidFill>
                <a:schemeClr val="accent6"/>
              </a:solidFill>
            </a:endParaRPr>
          </a:p>
          <a:p>
            <a:pPr algn="just"/>
            <a:r>
              <a:rPr lang="fr-FR" sz="3200" dirty="0">
                <a:solidFill>
                  <a:schemeClr val="accent6"/>
                </a:solidFill>
              </a:rPr>
              <a:t>Ils se posent la question : « Dans quels domaines les brevets ont-ils expiré ? Quels sont les domaines où les technologies sont sous-exploitées ? Où pouvons-nous apporter une valeur ajoutée ? »</a:t>
            </a:r>
            <a:endParaRPr lang="en-US" sz="3200" dirty="0">
              <a:solidFill>
                <a:schemeClr val="accent6"/>
              </a:solidFill>
            </a:endParaRPr>
          </a:p>
          <a:p>
            <a:pPr marL="0" indent="0">
              <a:buNone/>
            </a:pPr>
            <a:endParaRPr lang="en-US" sz="3200" dirty="0"/>
          </a:p>
        </p:txBody>
      </p:sp>
    </p:spTree>
    <p:extLst>
      <p:ext uri="{BB962C8B-B14F-4D97-AF65-F5344CB8AC3E}">
        <p14:creationId xmlns:p14="http://schemas.microsoft.com/office/powerpoint/2010/main" val="732862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3C165-201D-565F-B6A4-6D629B9D95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209FF0-801E-0973-02AD-9CE6170C8294}"/>
              </a:ext>
            </a:extLst>
          </p:cNvPr>
          <p:cNvSpPr>
            <a:spLocks noGrp="1"/>
          </p:cNvSpPr>
          <p:nvPr>
            <p:ph type="title"/>
          </p:nvPr>
        </p:nvSpPr>
        <p:spPr>
          <a:xfrm>
            <a:off x="0" y="1"/>
            <a:ext cx="9108504" cy="548680"/>
          </a:xfrm>
        </p:spPr>
        <p:txBody>
          <a:bodyPr/>
          <a:lstStyle/>
          <a:p>
            <a:br>
              <a:rPr lang="en-US" dirty="0">
                <a:solidFill>
                  <a:schemeClr val="accent6"/>
                </a:solidFill>
              </a:rPr>
            </a:br>
            <a:r>
              <a:rPr lang="en-US" dirty="0">
                <a:solidFill>
                  <a:schemeClr val="accent6"/>
                </a:solidFill>
              </a:rPr>
              <a:t>Singapour: </a:t>
            </a:r>
            <a:r>
              <a:rPr lang="en-US" dirty="0" err="1">
                <a:solidFill>
                  <a:schemeClr val="accent6"/>
                </a:solidFill>
              </a:rPr>
              <a:t>Résultat</a:t>
            </a:r>
            <a:r>
              <a:rPr lang="en-US" dirty="0">
                <a:solidFill>
                  <a:schemeClr val="accent6"/>
                </a:solidFill>
              </a:rPr>
              <a:t> </a:t>
            </a:r>
            <a:r>
              <a:rPr lang="en-US" dirty="0" err="1">
                <a:solidFill>
                  <a:schemeClr val="accent6"/>
                </a:solidFill>
              </a:rPr>
              <a:t>stupéfiant</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7CE79AC8-41A1-4D40-4181-F9D3CEBFCE5E}"/>
              </a:ext>
            </a:extLst>
          </p:cNvPr>
          <p:cNvSpPr>
            <a:spLocks noGrp="1"/>
          </p:cNvSpPr>
          <p:nvPr>
            <p:ph idx="1"/>
          </p:nvPr>
        </p:nvSpPr>
        <p:spPr>
          <a:xfrm>
            <a:off x="35496" y="764704"/>
            <a:ext cx="9073008" cy="6120680"/>
          </a:xfrm>
        </p:spPr>
        <p:txBody>
          <a:bodyPr/>
          <a:lstStyle/>
          <a:p>
            <a:pPr algn="just"/>
            <a:r>
              <a:rPr lang="en-US" dirty="0" err="1">
                <a:solidFill>
                  <a:schemeClr val="accent6"/>
                </a:solidFill>
              </a:rPr>
              <a:t>Aujourd’hui</a:t>
            </a:r>
            <a:r>
              <a:rPr lang="en-US" dirty="0">
                <a:solidFill>
                  <a:schemeClr val="accent6"/>
                </a:solidFill>
              </a:rPr>
              <a:t>, </a:t>
            </a:r>
            <a:r>
              <a:rPr lang="en-US" dirty="0" err="1">
                <a:solidFill>
                  <a:schemeClr val="accent6"/>
                </a:solidFill>
              </a:rPr>
              <a:t>moins</a:t>
            </a:r>
            <a:r>
              <a:rPr lang="en-US" dirty="0">
                <a:solidFill>
                  <a:schemeClr val="accent6"/>
                </a:solidFill>
              </a:rPr>
              <a:t> de 60 </a:t>
            </a:r>
            <a:r>
              <a:rPr lang="en-US" dirty="0" err="1">
                <a:solidFill>
                  <a:schemeClr val="accent6"/>
                </a:solidFill>
              </a:rPr>
              <a:t>ans</a:t>
            </a:r>
            <a:r>
              <a:rPr lang="en-US" dirty="0">
                <a:solidFill>
                  <a:schemeClr val="accent6"/>
                </a:solidFill>
              </a:rPr>
              <a:t> plus tard:</a:t>
            </a:r>
          </a:p>
          <a:p>
            <a:pPr lvl="0" algn="just"/>
            <a:r>
              <a:rPr lang="fr-FR" dirty="0">
                <a:solidFill>
                  <a:schemeClr val="accent6"/>
                </a:solidFill>
              </a:rPr>
              <a:t>Singapour a le </a:t>
            </a:r>
            <a:r>
              <a:rPr lang="fr-FR" b="1" dirty="0">
                <a:solidFill>
                  <a:schemeClr val="accent6"/>
                </a:solidFill>
              </a:rPr>
              <a:t>3ème PIB par habitant au monde</a:t>
            </a:r>
            <a:r>
              <a:rPr lang="fr-FR" dirty="0">
                <a:solidFill>
                  <a:schemeClr val="accent6"/>
                </a:solidFill>
              </a:rPr>
              <a:t> : 72 000 dollars</a:t>
            </a:r>
            <a:endParaRPr lang="en-US" dirty="0">
              <a:solidFill>
                <a:schemeClr val="accent6"/>
              </a:solidFill>
            </a:endParaRPr>
          </a:p>
          <a:p>
            <a:pPr lvl="0" algn="just"/>
            <a:r>
              <a:rPr lang="fr-FR" dirty="0">
                <a:solidFill>
                  <a:schemeClr val="accent6"/>
                </a:solidFill>
              </a:rPr>
              <a:t>C’est devenu </a:t>
            </a:r>
            <a:r>
              <a:rPr lang="fr-FR" b="1" dirty="0">
                <a:solidFill>
                  <a:schemeClr val="accent6"/>
                </a:solidFill>
              </a:rPr>
              <a:t>un hub mondial de biotechnologie</a:t>
            </a:r>
            <a:r>
              <a:rPr lang="fr-FR" dirty="0">
                <a:solidFill>
                  <a:schemeClr val="accent6"/>
                </a:solidFill>
              </a:rPr>
              <a:t>, de </a:t>
            </a:r>
            <a:r>
              <a:rPr lang="fr-FR" b="1" dirty="0">
                <a:solidFill>
                  <a:schemeClr val="accent6"/>
                </a:solidFill>
              </a:rPr>
              <a:t>semi-conducteurs et de technologies vertes</a:t>
            </a:r>
            <a:endParaRPr lang="en-US" b="1" dirty="0">
              <a:solidFill>
                <a:schemeClr val="accent6"/>
              </a:solidFill>
            </a:endParaRPr>
          </a:p>
          <a:p>
            <a:pPr lvl="0" algn="just"/>
            <a:r>
              <a:rPr lang="fr-FR" dirty="0">
                <a:solidFill>
                  <a:schemeClr val="accent6"/>
                </a:solidFill>
              </a:rPr>
              <a:t>Port le plus efficace au monde (grâce à des technologies brevetées adaptées)</a:t>
            </a:r>
            <a:endParaRPr lang="en-US" dirty="0">
              <a:solidFill>
                <a:schemeClr val="accent6"/>
              </a:solidFill>
            </a:endParaRPr>
          </a:p>
          <a:p>
            <a:pPr lvl="0" algn="just"/>
            <a:r>
              <a:rPr lang="fr-FR" dirty="0">
                <a:solidFill>
                  <a:schemeClr val="accent6"/>
                </a:solidFill>
              </a:rPr>
              <a:t>Hub de raffinage pétrochimique (sans une goutte de pétrole !)</a:t>
            </a:r>
            <a:endParaRPr lang="en-US" dirty="0">
              <a:solidFill>
                <a:schemeClr val="accent6"/>
              </a:solidFill>
            </a:endParaRPr>
          </a:p>
          <a:p>
            <a:pPr algn="just"/>
            <a:r>
              <a:rPr lang="fr-FR" b="1" dirty="0">
                <a:solidFill>
                  <a:schemeClr val="accent6"/>
                </a:solidFill>
              </a:rPr>
              <a:t>Leur secret ?</a:t>
            </a:r>
            <a:r>
              <a:rPr lang="fr-FR" dirty="0">
                <a:solidFill>
                  <a:schemeClr val="accent6"/>
                </a:solidFill>
              </a:rPr>
              <a:t> 50% de leurs innovations actuelles proviennent de recherches basées sur l’analyse de brevets existants accessibles gratuitement via les bases de données mondiales dont PATENTSCOPE de l’OMPI</a:t>
            </a:r>
          </a:p>
          <a:p>
            <a:pPr algn="just"/>
            <a:r>
              <a:rPr lang="fr-FR" dirty="0">
                <a:solidFill>
                  <a:schemeClr val="accent6"/>
                </a:solidFill>
              </a:rPr>
              <a:t>Depuis 2020, c’est un ressortissant de ce petit pays qui est le Directeur Général de l’OMPI</a:t>
            </a:r>
            <a:endParaRPr lang="en-US" dirty="0">
              <a:solidFill>
                <a:schemeClr val="accent6"/>
              </a:solidFill>
            </a:endParaRPr>
          </a:p>
          <a:p>
            <a:pPr algn="just"/>
            <a:endParaRPr lang="en-US" sz="3200" dirty="0"/>
          </a:p>
        </p:txBody>
      </p:sp>
    </p:spTree>
    <p:extLst>
      <p:ext uri="{BB962C8B-B14F-4D97-AF65-F5344CB8AC3E}">
        <p14:creationId xmlns:p14="http://schemas.microsoft.com/office/powerpoint/2010/main" val="1010402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9EB98-A34A-EBC1-4706-A855B9F52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EB0F11-E2AA-DDD0-B593-5BC464C34834}"/>
              </a:ext>
            </a:extLst>
          </p:cNvPr>
          <p:cNvSpPr>
            <a:spLocks noGrp="1"/>
          </p:cNvSpPr>
          <p:nvPr>
            <p:ph type="title"/>
          </p:nvPr>
        </p:nvSpPr>
        <p:spPr>
          <a:xfrm>
            <a:off x="0" y="1"/>
            <a:ext cx="9108504" cy="548680"/>
          </a:xfrm>
        </p:spPr>
        <p:txBody>
          <a:bodyPr/>
          <a:lstStyle/>
          <a:p>
            <a:br>
              <a:rPr lang="en-US" dirty="0">
                <a:solidFill>
                  <a:schemeClr val="accent6"/>
                </a:solidFill>
              </a:rPr>
            </a:br>
            <a:r>
              <a:rPr lang="en-US" dirty="0">
                <a:solidFill>
                  <a:schemeClr val="accent6"/>
                </a:solidFill>
              </a:rPr>
              <a:t>La Chine: </a:t>
            </a:r>
            <a:r>
              <a:rPr lang="en-US" dirty="0" err="1">
                <a:solidFill>
                  <a:schemeClr val="accent6"/>
                </a:solidFill>
              </a:rPr>
              <a:t>L’Ascension</a:t>
            </a:r>
            <a:r>
              <a:rPr lang="en-US" dirty="0">
                <a:solidFill>
                  <a:schemeClr val="accent6"/>
                </a:solidFill>
              </a:rPr>
              <a:t> du siècle</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86897773-5126-AF1B-49DD-5576303C8613}"/>
              </a:ext>
            </a:extLst>
          </p:cNvPr>
          <p:cNvSpPr>
            <a:spLocks noGrp="1"/>
          </p:cNvSpPr>
          <p:nvPr>
            <p:ph idx="1"/>
          </p:nvPr>
        </p:nvSpPr>
        <p:spPr>
          <a:xfrm>
            <a:off x="35496" y="764704"/>
            <a:ext cx="9073008" cy="6120680"/>
          </a:xfrm>
        </p:spPr>
        <p:txBody>
          <a:bodyPr/>
          <a:lstStyle/>
          <a:p>
            <a:pPr algn="just"/>
            <a:r>
              <a:rPr lang="fr-FR" sz="4000" dirty="0">
                <a:solidFill>
                  <a:schemeClr val="accent6"/>
                </a:solidFill>
              </a:rPr>
              <a:t>1985: La Chine sort de décennies d’isolement et de la Révolution Culturelle </a:t>
            </a:r>
          </a:p>
          <a:p>
            <a:pPr marL="0" indent="0" algn="just">
              <a:buNone/>
            </a:pPr>
            <a:endParaRPr lang="fr-FR" sz="4000" dirty="0">
              <a:solidFill>
                <a:schemeClr val="accent6"/>
              </a:solidFill>
            </a:endParaRPr>
          </a:p>
          <a:p>
            <a:pPr algn="just"/>
            <a:r>
              <a:rPr lang="fr-FR" sz="4000" dirty="0">
                <a:solidFill>
                  <a:schemeClr val="accent6"/>
                </a:solidFill>
              </a:rPr>
              <a:t>Elle est technologiquement très en retard</a:t>
            </a:r>
          </a:p>
          <a:p>
            <a:pPr marL="0" indent="0" algn="just">
              <a:buNone/>
            </a:pPr>
            <a:endParaRPr lang="fr-FR" sz="4000" dirty="0">
              <a:solidFill>
                <a:schemeClr val="accent6"/>
              </a:solidFill>
            </a:endParaRPr>
          </a:p>
          <a:p>
            <a:pPr algn="just"/>
            <a:r>
              <a:rPr lang="fr-FR" sz="4000" dirty="0">
                <a:solidFill>
                  <a:schemeClr val="accent6"/>
                </a:solidFill>
              </a:rPr>
              <a:t>Elle produit 0.3 brevet par million d’habitants – presque rien</a:t>
            </a:r>
            <a:endParaRPr lang="en-US" sz="4000" dirty="0">
              <a:solidFill>
                <a:schemeClr val="accent6"/>
              </a:solidFill>
            </a:endParaRPr>
          </a:p>
        </p:txBody>
      </p:sp>
    </p:spTree>
    <p:extLst>
      <p:ext uri="{BB962C8B-B14F-4D97-AF65-F5344CB8AC3E}">
        <p14:creationId xmlns:p14="http://schemas.microsoft.com/office/powerpoint/2010/main" val="824455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81F76-B588-6A5E-5999-46878D129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E272D-A737-E408-06A3-4F0E855B2ABB}"/>
              </a:ext>
            </a:extLst>
          </p:cNvPr>
          <p:cNvSpPr>
            <a:spLocks noGrp="1"/>
          </p:cNvSpPr>
          <p:nvPr>
            <p:ph type="title"/>
          </p:nvPr>
        </p:nvSpPr>
        <p:spPr>
          <a:xfrm>
            <a:off x="0" y="1"/>
            <a:ext cx="9108504" cy="548680"/>
          </a:xfrm>
        </p:spPr>
        <p:txBody>
          <a:bodyPr/>
          <a:lstStyle/>
          <a:p>
            <a:br>
              <a:rPr lang="en-US" dirty="0">
                <a:solidFill>
                  <a:schemeClr val="accent6"/>
                </a:solidFill>
              </a:rPr>
            </a:br>
            <a:r>
              <a:rPr lang="en-US" dirty="0">
                <a:solidFill>
                  <a:schemeClr val="accent6"/>
                </a:solidFill>
              </a:rPr>
              <a:t>La Chine: Quelle est la </a:t>
            </a:r>
            <a:r>
              <a:rPr lang="en-US" dirty="0" err="1">
                <a:solidFill>
                  <a:schemeClr val="accent6"/>
                </a:solidFill>
              </a:rPr>
              <a:t>stratégie</a:t>
            </a:r>
            <a:r>
              <a:rPr lang="en-US" dirty="0">
                <a:solidFill>
                  <a:schemeClr val="accent6"/>
                </a:solidFill>
              </a:rPr>
              <a:t> </a:t>
            </a:r>
            <a:r>
              <a:rPr lang="en-US" dirty="0" err="1">
                <a:solidFill>
                  <a:schemeClr val="accent6"/>
                </a:solidFill>
              </a:rPr>
              <a:t>nationale</a:t>
            </a:r>
            <a:r>
              <a:rPr lang="en-US" dirty="0">
                <a:solidFill>
                  <a:schemeClr val="accent6"/>
                </a:solidFill>
              </a:rPr>
              <a:t>?</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F13A87A4-BA3D-DF5D-759A-99FC4BDF9D8B}"/>
              </a:ext>
            </a:extLst>
          </p:cNvPr>
          <p:cNvSpPr>
            <a:spLocks noGrp="1"/>
          </p:cNvSpPr>
          <p:nvPr>
            <p:ph idx="1"/>
          </p:nvPr>
        </p:nvSpPr>
        <p:spPr>
          <a:xfrm>
            <a:off x="35496" y="620688"/>
            <a:ext cx="9073008" cy="6264696"/>
          </a:xfrm>
        </p:spPr>
        <p:txBody>
          <a:bodyPr/>
          <a:lstStyle/>
          <a:p>
            <a:pPr algn="just"/>
            <a:r>
              <a:rPr lang="fr-FR" sz="3200" dirty="0">
                <a:solidFill>
                  <a:schemeClr val="accent6"/>
                </a:solidFill>
              </a:rPr>
              <a:t>Le gouvernement chinois lance le </a:t>
            </a:r>
            <a:r>
              <a:rPr lang="fr-FR" sz="3200" b="1" dirty="0">
                <a:solidFill>
                  <a:schemeClr val="accent6"/>
                </a:solidFill>
              </a:rPr>
              <a:t>Programme 863</a:t>
            </a:r>
            <a:r>
              <a:rPr lang="fr-FR" sz="3200" dirty="0">
                <a:solidFill>
                  <a:schemeClr val="accent6"/>
                </a:solidFill>
              </a:rPr>
              <a:t> : analyse systématique des brevets mondiaux dans 7 secteurs stratégiques (biotechnologie, espace, technologies de l’information, laser, automatisation, énergie, nouveaux matériaux)</a:t>
            </a:r>
          </a:p>
          <a:p>
            <a:pPr marL="0" indent="0" algn="just">
              <a:buNone/>
            </a:pPr>
            <a:endParaRPr lang="en-US" sz="800" dirty="0">
              <a:solidFill>
                <a:schemeClr val="accent6"/>
              </a:solidFill>
            </a:endParaRPr>
          </a:p>
          <a:p>
            <a:pPr algn="just"/>
            <a:r>
              <a:rPr lang="fr-FR" sz="3200" dirty="0">
                <a:solidFill>
                  <a:schemeClr val="accent6"/>
                </a:solidFill>
              </a:rPr>
              <a:t>Formation de </a:t>
            </a:r>
            <a:r>
              <a:rPr lang="fr-FR" sz="3200" b="1" dirty="0">
                <a:solidFill>
                  <a:schemeClr val="accent6"/>
                </a:solidFill>
              </a:rPr>
              <a:t>millions d’ingénieurs</a:t>
            </a:r>
            <a:r>
              <a:rPr lang="fr-FR" sz="3200" dirty="0">
                <a:solidFill>
                  <a:schemeClr val="accent6"/>
                </a:solidFill>
              </a:rPr>
              <a:t> à la recherche de brevets en profitant de l’accès gratuit aux bases de données mondiales dont PATENTSCOPE de l’OMPI</a:t>
            </a:r>
            <a:endParaRPr lang="fr-FR" sz="800" dirty="0">
              <a:solidFill>
                <a:schemeClr val="accent6"/>
              </a:solidFill>
            </a:endParaRPr>
          </a:p>
          <a:p>
            <a:pPr algn="just"/>
            <a:r>
              <a:rPr lang="fr-FR" sz="3200" dirty="0">
                <a:solidFill>
                  <a:schemeClr val="accent6"/>
                </a:solidFill>
              </a:rPr>
              <a:t>Obligation pour chaque projet de recherche de commencer par une analyse de brevets</a:t>
            </a:r>
          </a:p>
        </p:txBody>
      </p:sp>
    </p:spTree>
    <p:extLst>
      <p:ext uri="{BB962C8B-B14F-4D97-AF65-F5344CB8AC3E}">
        <p14:creationId xmlns:p14="http://schemas.microsoft.com/office/powerpoint/2010/main" val="646219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790C5-464A-49B0-A9EA-93EEB0B67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123D1-CA87-5F42-2ED0-B95B0622D901}"/>
              </a:ext>
            </a:extLst>
          </p:cNvPr>
          <p:cNvSpPr>
            <a:spLocks noGrp="1"/>
          </p:cNvSpPr>
          <p:nvPr>
            <p:ph type="title"/>
          </p:nvPr>
        </p:nvSpPr>
        <p:spPr>
          <a:xfrm>
            <a:off x="0" y="1"/>
            <a:ext cx="9108504" cy="332655"/>
          </a:xfrm>
        </p:spPr>
        <p:txBody>
          <a:bodyPr/>
          <a:lstStyle/>
          <a:p>
            <a:br>
              <a:rPr lang="en-US" dirty="0">
                <a:solidFill>
                  <a:schemeClr val="accent6"/>
                </a:solidFill>
              </a:rPr>
            </a:br>
            <a:r>
              <a:rPr lang="en-US" dirty="0">
                <a:solidFill>
                  <a:schemeClr val="accent6"/>
                </a:solidFill>
              </a:rPr>
              <a:t>La </a:t>
            </a:r>
            <a:r>
              <a:rPr lang="en-US" sz="3200" dirty="0">
                <a:solidFill>
                  <a:schemeClr val="accent6"/>
                </a:solidFill>
              </a:rPr>
              <a:t>Chine: </a:t>
            </a:r>
            <a:r>
              <a:rPr lang="en-US" sz="3200" dirty="0" err="1">
                <a:solidFill>
                  <a:schemeClr val="accent6"/>
                </a:solidFill>
              </a:rPr>
              <a:t>Résultat</a:t>
            </a:r>
            <a:r>
              <a:rPr lang="en-US" sz="3200" dirty="0">
                <a:solidFill>
                  <a:schemeClr val="accent6"/>
                </a:solidFill>
              </a:rPr>
              <a:t> </a:t>
            </a:r>
            <a:r>
              <a:rPr lang="en-US" sz="3200" dirty="0" err="1">
                <a:solidFill>
                  <a:schemeClr val="accent6"/>
                </a:solidFill>
              </a:rPr>
              <a:t>spectaculaire</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F464B8B3-DF62-69F1-9EDD-17CC45B75E6A}"/>
              </a:ext>
            </a:extLst>
          </p:cNvPr>
          <p:cNvSpPr>
            <a:spLocks noGrp="1"/>
          </p:cNvSpPr>
          <p:nvPr>
            <p:ph idx="1"/>
          </p:nvPr>
        </p:nvSpPr>
        <p:spPr>
          <a:xfrm>
            <a:off x="35496" y="476672"/>
            <a:ext cx="9073008" cy="6408712"/>
          </a:xfrm>
        </p:spPr>
        <p:txBody>
          <a:bodyPr/>
          <a:lstStyle/>
          <a:p>
            <a:pPr algn="just"/>
            <a:r>
              <a:rPr lang="fr-FR" sz="2800" dirty="0">
                <a:solidFill>
                  <a:schemeClr val="accent6"/>
                </a:solidFill>
              </a:rPr>
              <a:t>De 0.3 brevet par million d’habitants en 1985, la Chine est aujourd’hui le </a:t>
            </a:r>
            <a:r>
              <a:rPr lang="fr-FR" sz="2800" b="1" dirty="0">
                <a:solidFill>
                  <a:schemeClr val="accent6"/>
                </a:solidFill>
              </a:rPr>
              <a:t>premier déposant mondial de brevets</a:t>
            </a:r>
            <a:r>
              <a:rPr lang="fr-FR" sz="2800" dirty="0">
                <a:solidFill>
                  <a:schemeClr val="accent6"/>
                </a:solidFill>
              </a:rPr>
              <a:t> avec 1.6 million de brevets par an – plus que les États-Unis, le Japon et la Corée du Sud réunis ! (C’est depuis décembre 2010 que la Chine avait battu le record centenaire détenu par les Etats-Unis, l’Office Européen des Brevets (OEB) et le Japon)</a:t>
            </a:r>
            <a:endParaRPr lang="en-US" sz="2800" dirty="0">
              <a:solidFill>
                <a:schemeClr val="accent6"/>
              </a:solidFill>
            </a:endParaRPr>
          </a:p>
          <a:p>
            <a:pPr algn="just"/>
            <a:r>
              <a:rPr lang="fr-FR" sz="2800" dirty="0">
                <a:solidFill>
                  <a:schemeClr val="accent6"/>
                </a:solidFill>
              </a:rPr>
              <a:t>Huawei, une entreprise qui n’existait pas en 1987, dépose aujourd’hui à elle seule </a:t>
            </a:r>
            <a:r>
              <a:rPr lang="fr-FR" sz="2800" b="1" dirty="0">
                <a:solidFill>
                  <a:schemeClr val="accent6"/>
                </a:solidFill>
              </a:rPr>
              <a:t>7 000 brevets/an, donc plus</a:t>
            </a:r>
            <a:r>
              <a:rPr lang="fr-FR" sz="2800" dirty="0">
                <a:solidFill>
                  <a:schemeClr val="accent6"/>
                </a:solidFill>
              </a:rPr>
              <a:t> </a:t>
            </a:r>
            <a:r>
              <a:rPr lang="fr-FR" sz="2800" b="1" dirty="0">
                <a:solidFill>
                  <a:schemeClr val="accent6"/>
                </a:solidFill>
              </a:rPr>
              <a:t>que la plupart des pays africains</a:t>
            </a:r>
            <a:endParaRPr lang="en-US" sz="2800" b="1" dirty="0">
              <a:solidFill>
                <a:schemeClr val="accent6"/>
              </a:solidFill>
            </a:endParaRPr>
          </a:p>
          <a:p>
            <a:pPr algn="just"/>
            <a:r>
              <a:rPr lang="fr-FR" sz="2800" b="1" dirty="0">
                <a:solidFill>
                  <a:schemeClr val="accent6"/>
                </a:solidFill>
              </a:rPr>
              <a:t>85% des innovations chinoises des années 1990-2010</a:t>
            </a:r>
            <a:r>
              <a:rPr lang="fr-FR" sz="2800" dirty="0">
                <a:solidFill>
                  <a:schemeClr val="accent6"/>
                </a:solidFill>
              </a:rPr>
              <a:t> s’appuyaient sur l’analyse et l’amélioration de brevets étrangers expirés (DP) ou sous-exploités! </a:t>
            </a:r>
          </a:p>
        </p:txBody>
      </p:sp>
    </p:spTree>
    <p:extLst>
      <p:ext uri="{BB962C8B-B14F-4D97-AF65-F5344CB8AC3E}">
        <p14:creationId xmlns:p14="http://schemas.microsoft.com/office/powerpoint/2010/main" val="1374169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5E1D3-0C25-A244-016F-4125F66F0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AE90FF-67EA-B928-28D9-EBAFEBA86A40}"/>
              </a:ext>
            </a:extLst>
          </p:cNvPr>
          <p:cNvSpPr>
            <a:spLocks noGrp="1"/>
          </p:cNvSpPr>
          <p:nvPr>
            <p:ph type="title"/>
          </p:nvPr>
        </p:nvSpPr>
        <p:spPr>
          <a:xfrm>
            <a:off x="0" y="1"/>
            <a:ext cx="9108504" cy="908719"/>
          </a:xfrm>
        </p:spPr>
        <p:txBody>
          <a:bodyPr/>
          <a:lstStyle/>
          <a:p>
            <a:br>
              <a:rPr lang="en-US" dirty="0">
                <a:solidFill>
                  <a:schemeClr val="accent6"/>
                </a:solidFill>
              </a:rPr>
            </a:br>
            <a:r>
              <a:rPr lang="en-US" dirty="0" err="1">
                <a:solidFill>
                  <a:schemeClr val="accent6"/>
                </a:solidFill>
              </a:rPr>
              <a:t>L’Inde</a:t>
            </a:r>
            <a:r>
              <a:rPr lang="en-US" dirty="0">
                <a:solidFill>
                  <a:schemeClr val="accent6"/>
                </a:solidFill>
              </a:rPr>
              <a:t>: Du </a:t>
            </a:r>
            <a:r>
              <a:rPr lang="en-US" dirty="0" err="1">
                <a:solidFill>
                  <a:schemeClr val="accent6"/>
                </a:solidFill>
              </a:rPr>
              <a:t>désastre</a:t>
            </a:r>
            <a:r>
              <a:rPr lang="en-US" dirty="0">
                <a:solidFill>
                  <a:schemeClr val="accent6"/>
                </a:solidFill>
              </a:rPr>
              <a:t> sanitaire à la </a:t>
            </a:r>
            <a:r>
              <a:rPr lang="en-US" dirty="0" err="1">
                <a:solidFill>
                  <a:schemeClr val="accent6"/>
                </a:solidFill>
              </a:rPr>
              <a:t>pharmacie</a:t>
            </a:r>
            <a:r>
              <a:rPr lang="en-US" dirty="0">
                <a:solidFill>
                  <a:schemeClr val="accent6"/>
                </a:solidFill>
              </a:rPr>
              <a:t> du monde</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B932DCFD-6538-C4FC-41DD-4B4FA09B7AF9}"/>
              </a:ext>
            </a:extLst>
          </p:cNvPr>
          <p:cNvSpPr>
            <a:spLocks noGrp="1"/>
          </p:cNvSpPr>
          <p:nvPr>
            <p:ph idx="1"/>
          </p:nvPr>
        </p:nvSpPr>
        <p:spPr>
          <a:xfrm>
            <a:off x="35496" y="1124744"/>
            <a:ext cx="9073008" cy="5760640"/>
          </a:xfrm>
        </p:spPr>
        <p:txBody>
          <a:bodyPr/>
          <a:lstStyle/>
          <a:p>
            <a:pPr algn="just"/>
            <a:r>
              <a:rPr lang="fr-FR" sz="3600" dirty="0">
                <a:solidFill>
                  <a:schemeClr val="accent6"/>
                </a:solidFill>
              </a:rPr>
              <a:t>1970: L’Inde importe 100% de ses médicaments</a:t>
            </a:r>
          </a:p>
          <a:p>
            <a:pPr marL="0" indent="0" algn="just">
              <a:buNone/>
            </a:pPr>
            <a:r>
              <a:rPr lang="fr-FR" sz="800" dirty="0">
                <a:solidFill>
                  <a:schemeClr val="accent6"/>
                </a:solidFill>
              </a:rPr>
              <a:t> </a:t>
            </a:r>
          </a:p>
          <a:p>
            <a:pPr algn="just"/>
            <a:r>
              <a:rPr lang="fr-FR" sz="3600" dirty="0">
                <a:solidFill>
                  <a:schemeClr val="accent6"/>
                </a:solidFill>
              </a:rPr>
              <a:t>Les multinationales pharmaceutiques occidentales fixent les prix, par exemple, un traitement contre le cancer coûte plus qu’une maison </a:t>
            </a:r>
          </a:p>
          <a:p>
            <a:pPr marL="0" indent="0" algn="just">
              <a:buNone/>
            </a:pPr>
            <a:endParaRPr lang="fr-FR" sz="800" dirty="0">
              <a:solidFill>
                <a:schemeClr val="accent6"/>
              </a:solidFill>
            </a:endParaRPr>
          </a:p>
          <a:p>
            <a:pPr algn="just"/>
            <a:r>
              <a:rPr lang="fr-FR" sz="3600" dirty="0">
                <a:solidFill>
                  <a:schemeClr val="accent6"/>
                </a:solidFill>
              </a:rPr>
              <a:t>Les médicaments contre le paludisme sont inabordables pour 90% de la population</a:t>
            </a:r>
            <a:endParaRPr lang="en-US" sz="3600" dirty="0"/>
          </a:p>
        </p:txBody>
      </p:sp>
    </p:spTree>
    <p:extLst>
      <p:ext uri="{BB962C8B-B14F-4D97-AF65-F5344CB8AC3E}">
        <p14:creationId xmlns:p14="http://schemas.microsoft.com/office/powerpoint/2010/main" val="395035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570B8-B486-F1A2-A0EA-B2EDBE04A5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F38FC-F788-C69D-C0A7-F0804863F9DF}"/>
              </a:ext>
            </a:extLst>
          </p:cNvPr>
          <p:cNvSpPr>
            <a:spLocks noGrp="1"/>
          </p:cNvSpPr>
          <p:nvPr>
            <p:ph type="title"/>
          </p:nvPr>
        </p:nvSpPr>
        <p:spPr>
          <a:xfrm>
            <a:off x="0" y="1"/>
            <a:ext cx="9108504" cy="908719"/>
          </a:xfrm>
        </p:spPr>
        <p:txBody>
          <a:bodyPr/>
          <a:lstStyle/>
          <a:p>
            <a:br>
              <a:rPr lang="en-US" dirty="0">
                <a:solidFill>
                  <a:schemeClr val="accent6"/>
                </a:solidFill>
              </a:rPr>
            </a:br>
            <a:r>
              <a:rPr lang="en-US" dirty="0" err="1">
                <a:solidFill>
                  <a:schemeClr val="accent6"/>
                </a:solidFill>
              </a:rPr>
              <a:t>L’Inde</a:t>
            </a:r>
            <a:r>
              <a:rPr lang="en-US" dirty="0">
                <a:solidFill>
                  <a:schemeClr val="accent6"/>
                </a:solidFill>
              </a:rPr>
              <a:t>: </a:t>
            </a:r>
            <a:r>
              <a:rPr lang="en-US" dirty="0" err="1">
                <a:solidFill>
                  <a:schemeClr val="accent6"/>
                </a:solidFill>
              </a:rPr>
              <a:t>Que</a:t>
            </a:r>
            <a:r>
              <a:rPr lang="en-US" dirty="0">
                <a:solidFill>
                  <a:schemeClr val="accent6"/>
                </a:solidFill>
              </a:rPr>
              <a:t> fait </a:t>
            </a:r>
            <a:r>
              <a:rPr lang="en-US" dirty="0" err="1">
                <a:solidFill>
                  <a:schemeClr val="accent6"/>
                </a:solidFill>
              </a:rPr>
              <a:t>l’Inde</a:t>
            </a:r>
            <a:r>
              <a:rPr lang="en-US" dirty="0">
                <a:solidFill>
                  <a:schemeClr val="accent6"/>
                </a:solidFill>
              </a:rPr>
              <a:t>?</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1B09CB13-D331-1D54-BFF2-211D9931EE1D}"/>
              </a:ext>
            </a:extLst>
          </p:cNvPr>
          <p:cNvSpPr>
            <a:spLocks noGrp="1"/>
          </p:cNvSpPr>
          <p:nvPr>
            <p:ph idx="1"/>
          </p:nvPr>
        </p:nvSpPr>
        <p:spPr>
          <a:xfrm>
            <a:off x="35496" y="1124744"/>
            <a:ext cx="9073008" cy="5760640"/>
          </a:xfrm>
        </p:spPr>
        <p:txBody>
          <a:bodyPr/>
          <a:lstStyle/>
          <a:p>
            <a:pPr algn="just"/>
            <a:r>
              <a:rPr lang="fr-FR" sz="3200" dirty="0">
                <a:solidFill>
                  <a:schemeClr val="accent6"/>
                </a:solidFill>
              </a:rPr>
              <a:t>Elle forme massivement des chimistes à </a:t>
            </a:r>
            <a:r>
              <a:rPr lang="fr-FR" sz="3200" b="1" dirty="0">
                <a:solidFill>
                  <a:schemeClr val="accent6"/>
                </a:solidFill>
              </a:rPr>
              <a:t>analyser les brevets pharmaceutiques</a:t>
            </a:r>
            <a:r>
              <a:rPr lang="fr-FR" sz="3200" dirty="0">
                <a:solidFill>
                  <a:schemeClr val="accent6"/>
                </a:solidFill>
              </a:rPr>
              <a:t> pour développer des procédés alternatifs parfaitement légaux </a:t>
            </a:r>
          </a:p>
          <a:p>
            <a:pPr marL="0" indent="0" algn="just">
              <a:buNone/>
            </a:pPr>
            <a:endParaRPr lang="fr-FR" sz="800" dirty="0">
              <a:solidFill>
                <a:schemeClr val="accent6"/>
              </a:solidFill>
            </a:endParaRPr>
          </a:p>
          <a:p>
            <a:pPr algn="just"/>
            <a:r>
              <a:rPr lang="fr-FR" sz="3200" dirty="0">
                <a:solidFill>
                  <a:schemeClr val="accent6"/>
                </a:solidFill>
              </a:rPr>
              <a:t>Elle crée le </a:t>
            </a:r>
            <a:r>
              <a:rPr lang="fr-FR" sz="3200" b="1" dirty="0">
                <a:solidFill>
                  <a:schemeClr val="accent6"/>
                </a:solidFill>
              </a:rPr>
              <a:t>National Institute of Patent Information and Training</a:t>
            </a:r>
          </a:p>
          <a:p>
            <a:pPr marL="0" indent="0" algn="just">
              <a:buNone/>
            </a:pPr>
            <a:endParaRPr lang="en-US" sz="800" dirty="0">
              <a:solidFill>
                <a:schemeClr val="accent6"/>
              </a:solidFill>
            </a:endParaRPr>
          </a:p>
          <a:p>
            <a:pPr algn="just"/>
            <a:r>
              <a:rPr lang="fr-FR" sz="3200" i="1" dirty="0">
                <a:solidFill>
                  <a:schemeClr val="accent6"/>
                </a:solidFill>
              </a:rPr>
              <a:t>L’</a:t>
            </a:r>
            <a:r>
              <a:rPr lang="fr-FR" sz="3200" i="1" dirty="0" err="1">
                <a:solidFill>
                  <a:schemeClr val="accent6"/>
                </a:solidFill>
              </a:rPr>
              <a:t>Indian</a:t>
            </a:r>
            <a:r>
              <a:rPr lang="fr-FR" sz="3200" i="1" dirty="0">
                <a:solidFill>
                  <a:schemeClr val="accent6"/>
                </a:solidFill>
              </a:rPr>
              <a:t> Patent </a:t>
            </a:r>
            <a:r>
              <a:rPr lang="fr-FR" sz="3200" i="1" dirty="0" err="1">
                <a:solidFill>
                  <a:schemeClr val="accent6"/>
                </a:solidFill>
              </a:rPr>
              <a:t>Act</a:t>
            </a:r>
            <a:r>
              <a:rPr lang="fr-FR" sz="3200" i="1" dirty="0">
                <a:solidFill>
                  <a:schemeClr val="accent6"/>
                </a:solidFill>
              </a:rPr>
              <a:t> </a:t>
            </a:r>
            <a:r>
              <a:rPr lang="fr-FR" sz="3200" dirty="0">
                <a:solidFill>
                  <a:schemeClr val="accent6"/>
                </a:solidFill>
              </a:rPr>
              <a:t>de 1970 autorise la copie des procédés (pas les produits), ce qui pousse les scientifiques indiens à devenir experts en analyse de brevets pour trouver des voies alternatives de synthèse</a:t>
            </a:r>
            <a:endParaRPr lang="en-US" sz="3200" dirty="0">
              <a:solidFill>
                <a:schemeClr val="accent6"/>
              </a:solidFill>
            </a:endParaRPr>
          </a:p>
        </p:txBody>
      </p:sp>
    </p:spTree>
    <p:extLst>
      <p:ext uri="{BB962C8B-B14F-4D97-AF65-F5344CB8AC3E}">
        <p14:creationId xmlns:p14="http://schemas.microsoft.com/office/powerpoint/2010/main" val="224379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D851-0027-D71E-FA83-AA0C737D4753}"/>
              </a:ext>
            </a:extLst>
          </p:cNvPr>
          <p:cNvSpPr>
            <a:spLocks noGrp="1"/>
          </p:cNvSpPr>
          <p:nvPr>
            <p:ph type="title"/>
          </p:nvPr>
        </p:nvSpPr>
        <p:spPr/>
        <p:txBody>
          <a:bodyPr/>
          <a:lstStyle/>
          <a:p>
            <a:r>
              <a:rPr lang="en-US" sz="2400" dirty="0" err="1"/>
              <a:t>Sommaire</a:t>
            </a:r>
            <a:endParaRPr lang="en-US" sz="2400" dirty="0"/>
          </a:p>
        </p:txBody>
      </p:sp>
      <p:sp>
        <p:nvSpPr>
          <p:cNvPr id="3" name="Content Placeholder 2">
            <a:extLst>
              <a:ext uri="{FF2B5EF4-FFF2-40B4-BE49-F238E27FC236}">
                <a16:creationId xmlns:a16="http://schemas.microsoft.com/office/drawing/2014/main" id="{7FB22255-2829-542E-B948-DE0EF77A5570}"/>
              </a:ext>
            </a:extLst>
          </p:cNvPr>
          <p:cNvSpPr>
            <a:spLocks noGrp="1"/>
          </p:cNvSpPr>
          <p:nvPr>
            <p:ph idx="1"/>
          </p:nvPr>
        </p:nvSpPr>
        <p:spPr/>
        <p:txBody>
          <a:bodyPr/>
          <a:lstStyle/>
          <a:p>
            <a:r>
              <a:rPr lang="en-US" dirty="0">
                <a:solidFill>
                  <a:schemeClr val="accent6"/>
                </a:solidFill>
              </a:rPr>
              <a:t>Introduction</a:t>
            </a:r>
          </a:p>
          <a:p>
            <a:r>
              <a:rPr lang="en-US" dirty="0" err="1">
                <a:solidFill>
                  <a:schemeClr val="accent6"/>
                </a:solidFill>
              </a:rPr>
              <a:t>Exemple</a:t>
            </a:r>
            <a:r>
              <a:rPr lang="en-US" dirty="0">
                <a:solidFill>
                  <a:schemeClr val="accent6"/>
                </a:solidFill>
              </a:rPr>
              <a:t> d’un </a:t>
            </a:r>
            <a:r>
              <a:rPr lang="en-US" dirty="0" err="1">
                <a:solidFill>
                  <a:schemeClr val="accent6"/>
                </a:solidFill>
              </a:rPr>
              <a:t>objectif</a:t>
            </a:r>
            <a:r>
              <a:rPr lang="en-US" dirty="0">
                <a:solidFill>
                  <a:schemeClr val="accent6"/>
                </a:solidFill>
              </a:rPr>
              <a:t> </a:t>
            </a:r>
            <a:r>
              <a:rPr lang="en-US" dirty="0" err="1">
                <a:solidFill>
                  <a:schemeClr val="accent6"/>
                </a:solidFill>
              </a:rPr>
              <a:t>en</a:t>
            </a:r>
            <a:r>
              <a:rPr lang="en-US" dirty="0">
                <a:solidFill>
                  <a:schemeClr val="accent6"/>
                </a:solidFill>
              </a:rPr>
              <a:t> matière de </a:t>
            </a:r>
            <a:r>
              <a:rPr lang="en-US" dirty="0" err="1">
                <a:solidFill>
                  <a:schemeClr val="accent6"/>
                </a:solidFill>
              </a:rPr>
              <a:t>développement</a:t>
            </a:r>
            <a:r>
              <a:rPr lang="en-US" dirty="0">
                <a:solidFill>
                  <a:schemeClr val="accent6"/>
                </a:solidFill>
              </a:rPr>
              <a:t> et de </a:t>
            </a:r>
            <a:r>
              <a:rPr lang="en-US" dirty="0" err="1">
                <a:solidFill>
                  <a:schemeClr val="accent6"/>
                </a:solidFill>
              </a:rPr>
              <a:t>technologie</a:t>
            </a:r>
            <a:endParaRPr lang="en-US" dirty="0">
              <a:solidFill>
                <a:schemeClr val="accent6"/>
              </a:solidFill>
            </a:endParaRPr>
          </a:p>
          <a:p>
            <a:r>
              <a:rPr lang="en-US" dirty="0" err="1">
                <a:solidFill>
                  <a:schemeClr val="accent6"/>
                </a:solidFill>
              </a:rPr>
              <a:t>L’information</a:t>
            </a:r>
            <a:r>
              <a:rPr lang="en-US" dirty="0">
                <a:solidFill>
                  <a:schemeClr val="accent6"/>
                </a:solidFill>
              </a:rPr>
              <a:t> </a:t>
            </a:r>
            <a:r>
              <a:rPr lang="en-US" dirty="0" err="1">
                <a:solidFill>
                  <a:schemeClr val="accent6"/>
                </a:solidFill>
              </a:rPr>
              <a:t>en</a:t>
            </a:r>
            <a:r>
              <a:rPr lang="en-US" dirty="0">
                <a:solidFill>
                  <a:schemeClr val="accent6"/>
                </a:solidFill>
              </a:rPr>
              <a:t> matière de brevets: Le secret des miracles </a:t>
            </a:r>
            <a:r>
              <a:rPr lang="en-US" dirty="0" err="1">
                <a:solidFill>
                  <a:schemeClr val="accent6"/>
                </a:solidFill>
              </a:rPr>
              <a:t>économiques</a:t>
            </a:r>
            <a:r>
              <a:rPr lang="en-US" dirty="0">
                <a:solidFill>
                  <a:schemeClr val="accent6"/>
                </a:solidFill>
              </a:rPr>
              <a:t> </a:t>
            </a:r>
            <a:r>
              <a:rPr lang="en-US" dirty="0" err="1">
                <a:solidFill>
                  <a:schemeClr val="accent6"/>
                </a:solidFill>
              </a:rPr>
              <a:t>mondiaux</a:t>
            </a:r>
            <a:endParaRPr lang="en-US" dirty="0">
              <a:solidFill>
                <a:schemeClr val="accent6"/>
              </a:solidFill>
            </a:endParaRPr>
          </a:p>
          <a:p>
            <a:pPr lvl="1"/>
            <a:r>
              <a:rPr lang="en-US" dirty="0">
                <a:solidFill>
                  <a:schemeClr val="accent6"/>
                </a:solidFill>
              </a:rPr>
              <a:t>Le </a:t>
            </a:r>
            <a:r>
              <a:rPr lang="en-US" dirty="0" err="1">
                <a:solidFill>
                  <a:schemeClr val="accent6"/>
                </a:solidFill>
              </a:rPr>
              <a:t>cas</a:t>
            </a:r>
            <a:r>
              <a:rPr lang="en-US" dirty="0">
                <a:solidFill>
                  <a:schemeClr val="accent6"/>
                </a:solidFill>
              </a:rPr>
              <a:t> des pays </a:t>
            </a:r>
            <a:r>
              <a:rPr lang="en-US" dirty="0" err="1">
                <a:solidFill>
                  <a:schemeClr val="accent6"/>
                </a:solidFill>
              </a:rPr>
              <a:t>asiatiques</a:t>
            </a:r>
            <a:endParaRPr lang="en-US" dirty="0">
              <a:solidFill>
                <a:schemeClr val="accent6"/>
              </a:solidFill>
            </a:endParaRPr>
          </a:p>
          <a:p>
            <a:pPr lvl="1"/>
            <a:r>
              <a:rPr lang="en-US" dirty="0" err="1">
                <a:solidFill>
                  <a:schemeClr val="accent6"/>
                </a:solidFill>
              </a:rPr>
              <a:t>D’autres</a:t>
            </a:r>
            <a:r>
              <a:rPr lang="en-US" dirty="0">
                <a:solidFill>
                  <a:schemeClr val="accent6"/>
                </a:solidFill>
              </a:rPr>
              <a:t> </a:t>
            </a:r>
            <a:r>
              <a:rPr lang="en-US" dirty="0" err="1">
                <a:solidFill>
                  <a:schemeClr val="accent6"/>
                </a:solidFill>
              </a:rPr>
              <a:t>stratégies</a:t>
            </a:r>
            <a:r>
              <a:rPr lang="en-US" dirty="0">
                <a:solidFill>
                  <a:schemeClr val="accent6"/>
                </a:solidFill>
              </a:rPr>
              <a:t> </a:t>
            </a:r>
            <a:r>
              <a:rPr lang="en-US" dirty="0" err="1">
                <a:solidFill>
                  <a:schemeClr val="accent6"/>
                </a:solidFill>
              </a:rPr>
              <a:t>inspirantes</a:t>
            </a:r>
            <a:r>
              <a:rPr lang="en-US" dirty="0">
                <a:solidFill>
                  <a:schemeClr val="accent6"/>
                </a:solidFill>
              </a:rPr>
              <a:t> </a:t>
            </a:r>
            <a:r>
              <a:rPr lang="en-US" dirty="0" err="1">
                <a:solidFill>
                  <a:schemeClr val="accent6"/>
                </a:solidFill>
              </a:rPr>
              <a:t>en</a:t>
            </a:r>
            <a:r>
              <a:rPr lang="en-US" dirty="0">
                <a:solidFill>
                  <a:schemeClr val="accent6"/>
                </a:solidFill>
              </a:rPr>
              <a:t> Asie et </a:t>
            </a:r>
            <a:r>
              <a:rPr lang="en-US" dirty="0" err="1">
                <a:solidFill>
                  <a:schemeClr val="accent6"/>
                </a:solidFill>
              </a:rPr>
              <a:t>en</a:t>
            </a:r>
            <a:r>
              <a:rPr lang="en-US" dirty="0">
                <a:solidFill>
                  <a:schemeClr val="accent6"/>
                </a:solidFill>
              </a:rPr>
              <a:t> Amérique </a:t>
            </a:r>
            <a:r>
              <a:rPr lang="en-US" dirty="0" err="1">
                <a:solidFill>
                  <a:schemeClr val="accent6"/>
                </a:solidFill>
              </a:rPr>
              <a:t>latine</a:t>
            </a:r>
            <a:endParaRPr lang="en-US" dirty="0">
              <a:solidFill>
                <a:schemeClr val="accent6"/>
              </a:solidFill>
            </a:endParaRPr>
          </a:p>
          <a:p>
            <a:pPr lvl="1"/>
            <a:r>
              <a:rPr lang="en-US" dirty="0" err="1">
                <a:solidFill>
                  <a:schemeClr val="accent6"/>
                </a:solidFill>
              </a:rPr>
              <a:t>Certains</a:t>
            </a:r>
            <a:r>
              <a:rPr lang="en-US" dirty="0">
                <a:solidFill>
                  <a:schemeClr val="accent6"/>
                </a:solidFill>
              </a:rPr>
              <a:t> pays </a:t>
            </a:r>
            <a:r>
              <a:rPr lang="en-US" dirty="0" err="1">
                <a:solidFill>
                  <a:schemeClr val="accent6"/>
                </a:solidFill>
              </a:rPr>
              <a:t>africains</a:t>
            </a:r>
            <a:r>
              <a:rPr lang="en-US" dirty="0">
                <a:solidFill>
                  <a:schemeClr val="accent6"/>
                </a:solidFill>
              </a:rPr>
              <a:t> </a:t>
            </a:r>
            <a:r>
              <a:rPr lang="en-US" dirty="0" err="1">
                <a:solidFill>
                  <a:schemeClr val="accent6"/>
                </a:solidFill>
              </a:rPr>
              <a:t>commencent</a:t>
            </a:r>
            <a:r>
              <a:rPr lang="en-US" dirty="0">
                <a:solidFill>
                  <a:schemeClr val="accent6"/>
                </a:solidFill>
              </a:rPr>
              <a:t> à </a:t>
            </a:r>
            <a:r>
              <a:rPr lang="en-US" dirty="0" err="1">
                <a:solidFill>
                  <a:schemeClr val="accent6"/>
                </a:solidFill>
              </a:rPr>
              <a:t>montrer</a:t>
            </a:r>
            <a:r>
              <a:rPr lang="en-US" dirty="0">
                <a:solidFill>
                  <a:schemeClr val="accent6"/>
                </a:solidFill>
              </a:rPr>
              <a:t> la </a:t>
            </a:r>
            <a:r>
              <a:rPr lang="en-US" dirty="0" err="1">
                <a:solidFill>
                  <a:schemeClr val="accent6"/>
                </a:solidFill>
              </a:rPr>
              <a:t>voie</a:t>
            </a:r>
            <a:endParaRPr lang="en-US" dirty="0">
              <a:solidFill>
                <a:schemeClr val="accent6"/>
              </a:solidFill>
            </a:endParaRPr>
          </a:p>
          <a:p>
            <a:pPr lvl="1"/>
            <a:r>
              <a:rPr lang="en-US" dirty="0">
                <a:solidFill>
                  <a:schemeClr val="accent6"/>
                </a:solidFill>
              </a:rPr>
              <a:t>La RDC </a:t>
            </a:r>
            <a:r>
              <a:rPr lang="en-US" dirty="0" err="1">
                <a:solidFill>
                  <a:schemeClr val="accent6"/>
                </a:solidFill>
              </a:rPr>
              <a:t>peut</a:t>
            </a:r>
            <a:r>
              <a:rPr lang="en-US" dirty="0">
                <a:solidFill>
                  <a:schemeClr val="accent6"/>
                </a:solidFill>
              </a:rPr>
              <a:t> </a:t>
            </a:r>
            <a:r>
              <a:rPr lang="en-US" dirty="0" err="1">
                <a:solidFill>
                  <a:schemeClr val="accent6"/>
                </a:solidFill>
              </a:rPr>
              <a:t>aussi</a:t>
            </a:r>
            <a:r>
              <a:rPr lang="en-US" dirty="0">
                <a:solidFill>
                  <a:schemeClr val="accent6"/>
                </a:solidFill>
              </a:rPr>
              <a:t> faire la </a:t>
            </a:r>
            <a:r>
              <a:rPr lang="en-US" dirty="0" err="1">
                <a:solidFill>
                  <a:schemeClr val="accent6"/>
                </a:solidFill>
              </a:rPr>
              <a:t>même</a:t>
            </a:r>
            <a:r>
              <a:rPr lang="en-US" dirty="0">
                <a:solidFill>
                  <a:schemeClr val="accent6"/>
                </a:solidFill>
              </a:rPr>
              <a:t> chose</a:t>
            </a:r>
          </a:p>
          <a:p>
            <a:r>
              <a:rPr lang="en-US" dirty="0">
                <a:solidFill>
                  <a:schemeClr val="accent6"/>
                </a:solidFill>
              </a:rPr>
              <a:t>Conclusion</a:t>
            </a:r>
          </a:p>
          <a:p>
            <a:pPr marL="0" indent="0">
              <a:buNone/>
            </a:pPr>
            <a:endParaRPr lang="en-US" dirty="0">
              <a:solidFill>
                <a:schemeClr val="accent6"/>
              </a:solidFill>
            </a:endParaRPr>
          </a:p>
        </p:txBody>
      </p:sp>
    </p:spTree>
    <p:extLst>
      <p:ext uri="{BB962C8B-B14F-4D97-AF65-F5344CB8AC3E}">
        <p14:creationId xmlns:p14="http://schemas.microsoft.com/office/powerpoint/2010/main" val="278417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90FDE-E822-CE15-CA80-40FE6EF5F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8FBE6-85F1-BEFC-1C65-B0907C8D8C2B}"/>
              </a:ext>
            </a:extLst>
          </p:cNvPr>
          <p:cNvSpPr>
            <a:spLocks noGrp="1"/>
          </p:cNvSpPr>
          <p:nvPr>
            <p:ph type="title"/>
          </p:nvPr>
        </p:nvSpPr>
        <p:spPr>
          <a:xfrm>
            <a:off x="0" y="1"/>
            <a:ext cx="9108504" cy="548679"/>
          </a:xfrm>
        </p:spPr>
        <p:txBody>
          <a:bodyPr/>
          <a:lstStyle/>
          <a:p>
            <a:br>
              <a:rPr lang="en-US" dirty="0">
                <a:solidFill>
                  <a:schemeClr val="accent6"/>
                </a:solidFill>
              </a:rPr>
            </a:br>
            <a:r>
              <a:rPr lang="en-US" dirty="0" err="1">
                <a:solidFill>
                  <a:schemeClr val="accent6"/>
                </a:solidFill>
              </a:rPr>
              <a:t>L’Inde</a:t>
            </a:r>
            <a:r>
              <a:rPr lang="en-US" dirty="0">
                <a:solidFill>
                  <a:schemeClr val="accent6"/>
                </a:solidFill>
              </a:rPr>
              <a:t>: </a:t>
            </a:r>
            <a:r>
              <a:rPr lang="en-US" dirty="0" err="1">
                <a:solidFill>
                  <a:schemeClr val="accent6"/>
                </a:solidFill>
              </a:rPr>
              <a:t>Que</a:t>
            </a:r>
            <a:r>
              <a:rPr lang="en-US" dirty="0">
                <a:solidFill>
                  <a:schemeClr val="accent6"/>
                </a:solidFill>
              </a:rPr>
              <a:t> fait </a:t>
            </a:r>
            <a:r>
              <a:rPr lang="en-US" dirty="0" err="1">
                <a:solidFill>
                  <a:schemeClr val="accent6"/>
                </a:solidFill>
              </a:rPr>
              <a:t>l’Inde</a:t>
            </a:r>
            <a:r>
              <a:rPr lang="en-US" dirty="0">
                <a:solidFill>
                  <a:schemeClr val="accent6"/>
                </a:solidFill>
              </a:rPr>
              <a:t>?</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836890F3-7759-3793-7450-F831DE4CECF4}"/>
              </a:ext>
            </a:extLst>
          </p:cNvPr>
          <p:cNvSpPr>
            <a:spLocks noGrp="1"/>
          </p:cNvSpPr>
          <p:nvPr>
            <p:ph idx="1"/>
          </p:nvPr>
        </p:nvSpPr>
        <p:spPr>
          <a:xfrm>
            <a:off x="35496" y="692696"/>
            <a:ext cx="9073008" cy="6192688"/>
          </a:xfrm>
        </p:spPr>
        <p:txBody>
          <a:bodyPr/>
          <a:lstStyle/>
          <a:p>
            <a:pPr algn="just"/>
            <a:r>
              <a:rPr lang="fr-FR" dirty="0">
                <a:solidFill>
                  <a:schemeClr val="accent6"/>
                </a:solidFill>
              </a:rPr>
              <a:t>Aujourd’hui, l’Inde est la </a:t>
            </a:r>
            <a:r>
              <a:rPr lang="fr-FR" b="1" dirty="0">
                <a:solidFill>
                  <a:schemeClr val="accent6"/>
                </a:solidFill>
              </a:rPr>
              <a:t>« Pharmacie du monde »</a:t>
            </a:r>
            <a:endParaRPr lang="en-US" dirty="0">
              <a:solidFill>
                <a:schemeClr val="accent6"/>
              </a:solidFill>
            </a:endParaRPr>
          </a:p>
          <a:p>
            <a:pPr lvl="0" algn="just"/>
            <a:r>
              <a:rPr lang="fr-FR" dirty="0">
                <a:solidFill>
                  <a:schemeClr val="accent6"/>
                </a:solidFill>
              </a:rPr>
              <a:t>Elle produit </a:t>
            </a:r>
            <a:r>
              <a:rPr lang="fr-FR" b="1" dirty="0">
                <a:solidFill>
                  <a:schemeClr val="accent6"/>
                </a:solidFill>
              </a:rPr>
              <a:t>20% des médicaments génériques mondiaux</a:t>
            </a:r>
            <a:endParaRPr lang="en-US" dirty="0">
              <a:solidFill>
                <a:schemeClr val="accent6"/>
              </a:solidFill>
            </a:endParaRPr>
          </a:p>
          <a:p>
            <a:pPr lvl="0" algn="just"/>
            <a:r>
              <a:rPr lang="fr-FR" dirty="0">
                <a:solidFill>
                  <a:schemeClr val="accent6"/>
                </a:solidFill>
              </a:rPr>
              <a:t>Son industrie pharmaceutique pèse </a:t>
            </a:r>
            <a:r>
              <a:rPr lang="fr-FR" b="1" dirty="0">
                <a:solidFill>
                  <a:schemeClr val="accent6"/>
                </a:solidFill>
              </a:rPr>
              <a:t>50 milliards de dollars par an</a:t>
            </a:r>
            <a:endParaRPr lang="en-US" dirty="0">
              <a:solidFill>
                <a:schemeClr val="accent6"/>
              </a:solidFill>
            </a:endParaRPr>
          </a:p>
          <a:p>
            <a:pPr lvl="0" algn="just"/>
            <a:r>
              <a:rPr lang="fr-FR" dirty="0" err="1">
                <a:solidFill>
                  <a:schemeClr val="accent6"/>
                </a:solidFill>
              </a:rPr>
              <a:t>Cipla</a:t>
            </a:r>
            <a:r>
              <a:rPr lang="fr-FR" dirty="0">
                <a:solidFill>
                  <a:schemeClr val="accent6"/>
                </a:solidFill>
              </a:rPr>
              <a:t>, </a:t>
            </a:r>
            <a:r>
              <a:rPr lang="fr-FR" dirty="0" err="1">
                <a:solidFill>
                  <a:schemeClr val="accent6"/>
                </a:solidFill>
              </a:rPr>
              <a:t>Ranbaxy</a:t>
            </a:r>
            <a:r>
              <a:rPr lang="fr-FR" dirty="0">
                <a:solidFill>
                  <a:schemeClr val="accent6"/>
                </a:solidFill>
              </a:rPr>
              <a:t>, Dr. </a:t>
            </a:r>
            <a:r>
              <a:rPr lang="fr-FR" dirty="0" err="1">
                <a:solidFill>
                  <a:schemeClr val="accent6"/>
                </a:solidFill>
              </a:rPr>
              <a:t>Reddy’s</a:t>
            </a:r>
            <a:r>
              <a:rPr lang="fr-FR" dirty="0">
                <a:solidFill>
                  <a:schemeClr val="accent6"/>
                </a:solidFill>
              </a:rPr>
              <a:t> sont des multinationales</a:t>
            </a:r>
            <a:endParaRPr lang="en-US" dirty="0">
              <a:solidFill>
                <a:schemeClr val="accent6"/>
              </a:solidFill>
            </a:endParaRPr>
          </a:p>
          <a:p>
            <a:pPr algn="just"/>
            <a:r>
              <a:rPr lang="en-US" dirty="0">
                <a:solidFill>
                  <a:schemeClr val="accent6"/>
                </a:solidFill>
              </a:rPr>
              <a:t>De 500 brevets/an (1970) → 50 000 brevets/an (2023)</a:t>
            </a:r>
          </a:p>
          <a:p>
            <a:pPr algn="just"/>
            <a:r>
              <a:rPr lang="fr-FR" b="1" dirty="0">
                <a:solidFill>
                  <a:schemeClr val="accent6"/>
                </a:solidFill>
              </a:rPr>
              <a:t>Et surtout : des millions de vies africaines sauvées</a:t>
            </a:r>
            <a:r>
              <a:rPr lang="fr-FR" dirty="0">
                <a:solidFill>
                  <a:schemeClr val="accent6"/>
                </a:solidFill>
              </a:rPr>
              <a:t> grâce aux génériques indiens contre le VIH/SIDA, la tuberculose, le paludisme – tout cela rendu possible par l’exploitation intelligente de l’information en matière de brevets</a:t>
            </a:r>
            <a:endParaRPr lang="en-US" dirty="0">
              <a:solidFill>
                <a:schemeClr val="accent6"/>
              </a:solidFill>
            </a:endParaRPr>
          </a:p>
          <a:p>
            <a:pPr algn="just"/>
            <a:r>
              <a:rPr lang="fr-FR" dirty="0">
                <a:solidFill>
                  <a:schemeClr val="accent6"/>
                </a:solidFill>
              </a:rPr>
              <a:t>Quand les médicaments occidentaux contre le VIH coûtaient 10 000 dollars par an, les sociétés de génériques indiennes les ont proposés à 300 dollars, puis à 100 dollars </a:t>
            </a:r>
          </a:p>
          <a:p>
            <a:pPr algn="just"/>
            <a:r>
              <a:rPr lang="en-US" b="1" dirty="0">
                <a:solidFill>
                  <a:schemeClr val="accent6"/>
                </a:solidFill>
              </a:rPr>
              <a:t>Des millions </a:t>
            </a:r>
            <a:r>
              <a:rPr lang="en-US" b="1" dirty="0" err="1">
                <a:solidFill>
                  <a:schemeClr val="accent6"/>
                </a:solidFill>
              </a:rPr>
              <a:t>notamment</a:t>
            </a:r>
            <a:r>
              <a:rPr lang="en-US" b="1" dirty="0">
                <a:solidFill>
                  <a:schemeClr val="accent6"/>
                </a:solidFill>
              </a:rPr>
              <a:t> </a:t>
            </a:r>
            <a:r>
              <a:rPr lang="en-US" b="1" dirty="0" err="1">
                <a:solidFill>
                  <a:schemeClr val="accent6"/>
                </a:solidFill>
              </a:rPr>
              <a:t>d’Africains</a:t>
            </a:r>
            <a:r>
              <a:rPr lang="en-US" b="1" dirty="0">
                <a:solidFill>
                  <a:schemeClr val="accent6"/>
                </a:solidFill>
              </a:rPr>
              <a:t> </a:t>
            </a:r>
            <a:r>
              <a:rPr lang="en-US" b="1" dirty="0" err="1">
                <a:solidFill>
                  <a:schemeClr val="accent6"/>
                </a:solidFill>
              </a:rPr>
              <a:t>leur</a:t>
            </a:r>
            <a:r>
              <a:rPr lang="en-US" b="1" dirty="0">
                <a:solidFill>
                  <a:schemeClr val="accent6"/>
                </a:solidFill>
              </a:rPr>
              <a:t> </a:t>
            </a:r>
            <a:r>
              <a:rPr lang="en-US" b="1" dirty="0" err="1">
                <a:solidFill>
                  <a:schemeClr val="accent6"/>
                </a:solidFill>
              </a:rPr>
              <a:t>doivent</a:t>
            </a:r>
            <a:r>
              <a:rPr lang="en-US" b="1" dirty="0">
                <a:solidFill>
                  <a:schemeClr val="accent6"/>
                </a:solidFill>
              </a:rPr>
              <a:t> la vie!</a:t>
            </a:r>
            <a:endParaRPr lang="en-US" sz="3200" dirty="0">
              <a:solidFill>
                <a:schemeClr val="accent6"/>
              </a:solidFill>
            </a:endParaRPr>
          </a:p>
        </p:txBody>
      </p:sp>
    </p:spTree>
    <p:extLst>
      <p:ext uri="{BB962C8B-B14F-4D97-AF65-F5344CB8AC3E}">
        <p14:creationId xmlns:p14="http://schemas.microsoft.com/office/powerpoint/2010/main" val="215976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92E05-3C92-A3DC-0EE1-576666E8AD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5A6E6-839C-0264-9E4E-095885B2697C}"/>
              </a:ext>
            </a:extLst>
          </p:cNvPr>
          <p:cNvSpPr>
            <a:spLocks noGrp="1"/>
          </p:cNvSpPr>
          <p:nvPr>
            <p:ph type="title"/>
          </p:nvPr>
        </p:nvSpPr>
        <p:spPr>
          <a:xfrm>
            <a:off x="0" y="1"/>
            <a:ext cx="9108504" cy="548679"/>
          </a:xfrm>
        </p:spPr>
        <p:txBody>
          <a:bodyPr/>
          <a:lstStyle/>
          <a:p>
            <a:br>
              <a:rPr lang="en-US" dirty="0">
                <a:solidFill>
                  <a:schemeClr val="accent6"/>
                </a:solidFill>
              </a:rPr>
            </a:br>
            <a:r>
              <a:rPr lang="en-US" dirty="0">
                <a:solidFill>
                  <a:schemeClr val="accent6"/>
                </a:solidFill>
              </a:rPr>
              <a:t>Taiwan</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2942F873-6071-FD78-9104-847EB40A0BA8}"/>
              </a:ext>
            </a:extLst>
          </p:cNvPr>
          <p:cNvSpPr>
            <a:spLocks noGrp="1"/>
          </p:cNvSpPr>
          <p:nvPr>
            <p:ph idx="1"/>
          </p:nvPr>
        </p:nvSpPr>
        <p:spPr>
          <a:xfrm>
            <a:off x="35496" y="692696"/>
            <a:ext cx="9073008" cy="6192688"/>
          </a:xfrm>
        </p:spPr>
        <p:txBody>
          <a:bodyPr/>
          <a:lstStyle/>
          <a:p>
            <a:pPr algn="just"/>
            <a:r>
              <a:rPr lang="fr-FR" sz="3200" dirty="0">
                <a:solidFill>
                  <a:schemeClr val="accent6"/>
                </a:solidFill>
              </a:rPr>
              <a:t>1970: </a:t>
            </a:r>
            <a:r>
              <a:rPr lang="fr-FR" sz="2800" dirty="0">
                <a:solidFill>
                  <a:schemeClr val="accent6"/>
                </a:solidFill>
              </a:rPr>
              <a:t>Taiwan est une économie agricole pauvre </a:t>
            </a:r>
          </a:p>
          <a:p>
            <a:pPr algn="just"/>
            <a:r>
              <a:rPr lang="fr-FR" sz="2800" dirty="0">
                <a:solidFill>
                  <a:schemeClr val="accent6"/>
                </a:solidFill>
              </a:rPr>
              <a:t>Le pays assemble des jouets en plastique et des chaussures pour l’export ! </a:t>
            </a:r>
          </a:p>
          <a:p>
            <a:pPr algn="just"/>
            <a:r>
              <a:rPr lang="fr-FR" sz="2800" b="1" dirty="0">
                <a:solidFill>
                  <a:schemeClr val="accent6"/>
                </a:solidFill>
              </a:rPr>
              <a:t>Alors que fait le gouvernement? </a:t>
            </a:r>
          </a:p>
          <a:p>
            <a:pPr lvl="1" algn="just"/>
            <a:r>
              <a:rPr lang="fr-FR" sz="2800" dirty="0">
                <a:solidFill>
                  <a:schemeClr val="accent6"/>
                </a:solidFill>
              </a:rPr>
              <a:t>Création de l’</a:t>
            </a:r>
            <a:r>
              <a:rPr lang="fr-FR" sz="2800" b="1" dirty="0" err="1">
                <a:solidFill>
                  <a:schemeClr val="accent6"/>
                </a:solidFill>
              </a:rPr>
              <a:t>Industrial</a:t>
            </a:r>
            <a:r>
              <a:rPr lang="fr-FR" sz="2800" b="1" dirty="0">
                <a:solidFill>
                  <a:schemeClr val="accent6"/>
                </a:solidFill>
              </a:rPr>
              <a:t> </a:t>
            </a:r>
            <a:r>
              <a:rPr lang="fr-FR" sz="2800" b="1" dirty="0" err="1">
                <a:solidFill>
                  <a:schemeClr val="accent6"/>
                </a:solidFill>
              </a:rPr>
              <a:t>Technology</a:t>
            </a:r>
            <a:r>
              <a:rPr lang="fr-FR" sz="2800" b="1" dirty="0">
                <a:solidFill>
                  <a:schemeClr val="accent6"/>
                </a:solidFill>
              </a:rPr>
              <a:t> </a:t>
            </a:r>
            <a:r>
              <a:rPr lang="fr-FR" sz="2800" b="1" dirty="0" err="1">
                <a:solidFill>
                  <a:schemeClr val="accent6"/>
                </a:solidFill>
              </a:rPr>
              <a:t>Research</a:t>
            </a:r>
            <a:r>
              <a:rPr lang="fr-FR" sz="2800" b="1" dirty="0">
                <a:solidFill>
                  <a:schemeClr val="accent6"/>
                </a:solidFill>
              </a:rPr>
              <a:t> Institute (ITRI)</a:t>
            </a:r>
            <a:r>
              <a:rPr lang="fr-FR" sz="2800" dirty="0">
                <a:solidFill>
                  <a:schemeClr val="accent6"/>
                </a:solidFill>
              </a:rPr>
              <a:t> en 1973, avec un département spécial d’analyse de brevets électroniques américains et japonais</a:t>
            </a:r>
            <a:endParaRPr lang="en-US" sz="2800" dirty="0">
              <a:solidFill>
                <a:schemeClr val="accent6"/>
              </a:solidFill>
            </a:endParaRPr>
          </a:p>
          <a:p>
            <a:pPr lvl="1" algn="just"/>
            <a:r>
              <a:rPr lang="fr-FR" sz="2800" dirty="0">
                <a:solidFill>
                  <a:schemeClr val="accent6"/>
                </a:solidFill>
              </a:rPr>
              <a:t>Politique de « follow-fast » : identifier dans les brevets les </a:t>
            </a:r>
            <a:r>
              <a:rPr lang="fr-FR" sz="2800" b="1" dirty="0">
                <a:solidFill>
                  <a:schemeClr val="accent6"/>
                </a:solidFill>
              </a:rPr>
              <a:t>technologies émergentes</a:t>
            </a:r>
            <a:r>
              <a:rPr lang="fr-FR" sz="2800" dirty="0">
                <a:solidFill>
                  <a:schemeClr val="accent6"/>
                </a:solidFill>
              </a:rPr>
              <a:t>, </a:t>
            </a:r>
            <a:r>
              <a:rPr lang="fr-FR" sz="2800" b="1" dirty="0">
                <a:solidFill>
                  <a:schemeClr val="accent6"/>
                </a:solidFill>
              </a:rPr>
              <a:t>copier légalement les bases</a:t>
            </a:r>
            <a:r>
              <a:rPr lang="fr-FR" sz="2800" dirty="0">
                <a:solidFill>
                  <a:schemeClr val="accent6"/>
                </a:solidFill>
              </a:rPr>
              <a:t>, puis </a:t>
            </a:r>
            <a:r>
              <a:rPr lang="fr-FR" sz="2800" b="1" dirty="0">
                <a:solidFill>
                  <a:schemeClr val="accent6"/>
                </a:solidFill>
              </a:rPr>
              <a:t>améliorer rapidement et breveter les améliorations</a:t>
            </a:r>
          </a:p>
          <a:p>
            <a:pPr marL="0" indent="0" algn="just">
              <a:buNone/>
            </a:pPr>
            <a:endParaRPr lang="en-US" sz="3200" dirty="0">
              <a:solidFill>
                <a:schemeClr val="accent6"/>
              </a:solidFill>
            </a:endParaRPr>
          </a:p>
        </p:txBody>
      </p:sp>
    </p:spTree>
    <p:extLst>
      <p:ext uri="{BB962C8B-B14F-4D97-AF65-F5344CB8AC3E}">
        <p14:creationId xmlns:p14="http://schemas.microsoft.com/office/powerpoint/2010/main" val="561281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C9DE2-0FC0-AB84-0C0B-B0EBCBDDC4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14C1C0-E4FC-4BD8-854B-C9B73A78F4C8}"/>
              </a:ext>
            </a:extLst>
          </p:cNvPr>
          <p:cNvSpPr>
            <a:spLocks noGrp="1"/>
          </p:cNvSpPr>
          <p:nvPr>
            <p:ph type="title"/>
          </p:nvPr>
        </p:nvSpPr>
        <p:spPr>
          <a:xfrm>
            <a:off x="0" y="1"/>
            <a:ext cx="9108504" cy="548679"/>
          </a:xfrm>
        </p:spPr>
        <p:txBody>
          <a:bodyPr/>
          <a:lstStyle/>
          <a:p>
            <a:br>
              <a:rPr lang="en-US" dirty="0">
                <a:solidFill>
                  <a:schemeClr val="accent6"/>
                </a:solidFill>
              </a:rPr>
            </a:br>
            <a:r>
              <a:rPr lang="en-US" dirty="0">
                <a:solidFill>
                  <a:schemeClr val="accent6"/>
                </a:solidFill>
              </a:rPr>
              <a:t>Taiwan: </a:t>
            </a:r>
            <a:r>
              <a:rPr lang="en-US" dirty="0" err="1">
                <a:solidFill>
                  <a:schemeClr val="accent6"/>
                </a:solidFill>
              </a:rPr>
              <a:t>Rétombées</a:t>
            </a:r>
            <a:r>
              <a:rPr lang="en-US" dirty="0">
                <a:solidFill>
                  <a:schemeClr val="accent6"/>
                </a:solidFill>
              </a:rPr>
              <a:t> </a:t>
            </a:r>
            <a:r>
              <a:rPr lang="en-US" dirty="0" err="1">
                <a:solidFill>
                  <a:schemeClr val="accent6"/>
                </a:solidFill>
              </a:rPr>
              <a:t>spectaculaires</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17389200-8045-D5BD-4D2D-C75ED9DEFDF6}"/>
              </a:ext>
            </a:extLst>
          </p:cNvPr>
          <p:cNvSpPr>
            <a:spLocks noGrp="1"/>
          </p:cNvSpPr>
          <p:nvPr>
            <p:ph idx="1"/>
          </p:nvPr>
        </p:nvSpPr>
        <p:spPr>
          <a:xfrm>
            <a:off x="35496" y="692696"/>
            <a:ext cx="9073008" cy="6192688"/>
          </a:xfrm>
        </p:spPr>
        <p:txBody>
          <a:bodyPr/>
          <a:lstStyle/>
          <a:p>
            <a:pPr lvl="0" algn="just"/>
            <a:r>
              <a:rPr lang="en-US" sz="2800" b="1" dirty="0">
                <a:solidFill>
                  <a:schemeClr val="accent6"/>
                </a:solidFill>
              </a:rPr>
              <a:t>TSMC</a:t>
            </a:r>
            <a:r>
              <a:rPr lang="en-US" sz="2800" dirty="0">
                <a:solidFill>
                  <a:schemeClr val="accent6"/>
                </a:solidFill>
              </a:rPr>
              <a:t> (Taiwan Semiconductor Manufacturing Company) : </a:t>
            </a:r>
            <a:r>
              <a:rPr lang="en-US" sz="2800" b="1" dirty="0">
                <a:solidFill>
                  <a:schemeClr val="accent6"/>
                </a:solidFill>
              </a:rPr>
              <a:t>Leader </a:t>
            </a:r>
            <a:r>
              <a:rPr lang="en-US" sz="2800" b="1" dirty="0" err="1">
                <a:solidFill>
                  <a:schemeClr val="accent6"/>
                </a:solidFill>
              </a:rPr>
              <a:t>mondial</a:t>
            </a:r>
            <a:r>
              <a:rPr lang="en-US" sz="2800" b="1" dirty="0">
                <a:solidFill>
                  <a:schemeClr val="accent6"/>
                </a:solidFill>
              </a:rPr>
              <a:t> </a:t>
            </a:r>
            <a:r>
              <a:rPr lang="en-US" sz="2800" b="1" dirty="0" err="1">
                <a:solidFill>
                  <a:schemeClr val="accent6"/>
                </a:solidFill>
              </a:rPr>
              <a:t>absolu</a:t>
            </a:r>
            <a:endParaRPr lang="en-US" sz="2800" b="1" dirty="0">
              <a:solidFill>
                <a:schemeClr val="accent6"/>
              </a:solidFill>
            </a:endParaRPr>
          </a:p>
          <a:p>
            <a:pPr marL="0" lvl="0" indent="0" algn="just">
              <a:buNone/>
            </a:pPr>
            <a:endParaRPr lang="en-US" sz="800" b="1" dirty="0">
              <a:solidFill>
                <a:schemeClr val="accent6"/>
              </a:solidFill>
            </a:endParaRPr>
          </a:p>
          <a:p>
            <a:pPr lvl="0" algn="just"/>
            <a:r>
              <a:rPr lang="fr-FR" sz="2800" b="1" dirty="0">
                <a:solidFill>
                  <a:schemeClr val="accent6"/>
                </a:solidFill>
              </a:rPr>
              <a:t>92% des puces électroniques avancées mondiales</a:t>
            </a:r>
            <a:r>
              <a:rPr lang="fr-FR" sz="2800" dirty="0">
                <a:solidFill>
                  <a:schemeClr val="accent6"/>
                </a:solidFill>
              </a:rPr>
              <a:t> sont fabriquées à Taiwan</a:t>
            </a:r>
          </a:p>
          <a:p>
            <a:pPr marL="0" lvl="0" indent="0" algn="just">
              <a:buNone/>
            </a:pPr>
            <a:endParaRPr lang="en-US" sz="800" dirty="0">
              <a:solidFill>
                <a:schemeClr val="accent6"/>
              </a:solidFill>
            </a:endParaRPr>
          </a:p>
          <a:p>
            <a:pPr lvl="0" algn="just"/>
            <a:r>
              <a:rPr lang="fr-FR" sz="2800" dirty="0">
                <a:solidFill>
                  <a:schemeClr val="accent6"/>
                </a:solidFill>
              </a:rPr>
              <a:t>Votre smartphone, votre ordinateur, votre voiture électrique – les puces viennent probablement de Taiwan</a:t>
            </a:r>
          </a:p>
          <a:p>
            <a:pPr marL="0" lvl="0" indent="0" algn="just">
              <a:buNone/>
            </a:pPr>
            <a:endParaRPr lang="en-US" sz="800" dirty="0">
              <a:solidFill>
                <a:schemeClr val="accent6"/>
              </a:solidFill>
            </a:endParaRPr>
          </a:p>
          <a:p>
            <a:pPr lvl="0" algn="just"/>
            <a:r>
              <a:rPr lang="fr-FR" sz="2800" dirty="0">
                <a:solidFill>
                  <a:schemeClr val="accent6"/>
                </a:solidFill>
              </a:rPr>
              <a:t>De l’économie agricole à la 4ème réserve de devises mondiales</a:t>
            </a:r>
          </a:p>
          <a:p>
            <a:pPr marL="0" lvl="0" indent="0" algn="just">
              <a:buNone/>
            </a:pPr>
            <a:endParaRPr lang="en-US" sz="800" dirty="0">
              <a:solidFill>
                <a:schemeClr val="accent6"/>
              </a:solidFill>
            </a:endParaRPr>
          </a:p>
          <a:p>
            <a:pPr lvl="0" algn="just"/>
            <a:r>
              <a:rPr lang="en-US" sz="2800" dirty="0">
                <a:solidFill>
                  <a:schemeClr val="accent6"/>
                </a:solidFill>
              </a:rPr>
              <a:t>De 100 brevets/an (1970) à 60 000 brevets/an (2023)</a:t>
            </a:r>
            <a:endParaRPr lang="fr-FR" sz="2800" b="1" dirty="0">
              <a:solidFill>
                <a:schemeClr val="accent6"/>
              </a:solidFill>
            </a:endParaRPr>
          </a:p>
          <a:p>
            <a:pPr marL="0" indent="0" algn="just">
              <a:buNone/>
            </a:pPr>
            <a:endParaRPr lang="en-US" sz="3200" dirty="0">
              <a:solidFill>
                <a:schemeClr val="accent6"/>
              </a:solidFill>
            </a:endParaRPr>
          </a:p>
        </p:txBody>
      </p:sp>
    </p:spTree>
    <p:extLst>
      <p:ext uri="{BB962C8B-B14F-4D97-AF65-F5344CB8AC3E}">
        <p14:creationId xmlns:p14="http://schemas.microsoft.com/office/powerpoint/2010/main" val="2916840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69528-BF19-6E03-C262-0642F7DB75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0B804-1595-57D8-AD24-257389B468F5}"/>
              </a:ext>
            </a:extLst>
          </p:cNvPr>
          <p:cNvSpPr>
            <a:spLocks noGrp="1"/>
          </p:cNvSpPr>
          <p:nvPr>
            <p:ph type="title"/>
          </p:nvPr>
        </p:nvSpPr>
        <p:spPr>
          <a:xfrm>
            <a:off x="0" y="1"/>
            <a:ext cx="9108504" cy="548679"/>
          </a:xfrm>
        </p:spPr>
        <p:txBody>
          <a:bodyPr/>
          <a:lstStyle/>
          <a:p>
            <a:br>
              <a:rPr lang="en-US" dirty="0">
                <a:solidFill>
                  <a:schemeClr val="accent6"/>
                </a:solidFill>
              </a:rPr>
            </a:br>
            <a:r>
              <a:rPr lang="en-US" dirty="0" err="1">
                <a:solidFill>
                  <a:schemeClr val="accent6"/>
                </a:solidFill>
              </a:rPr>
              <a:t>D’autres</a:t>
            </a:r>
            <a:r>
              <a:rPr lang="en-US" dirty="0">
                <a:solidFill>
                  <a:schemeClr val="accent6"/>
                </a:solidFill>
              </a:rPr>
              <a:t> </a:t>
            </a:r>
            <a:r>
              <a:rPr lang="en-US" dirty="0" err="1">
                <a:solidFill>
                  <a:schemeClr val="accent6"/>
                </a:solidFill>
              </a:rPr>
              <a:t>stratrégies</a:t>
            </a:r>
            <a:r>
              <a:rPr lang="en-US" dirty="0">
                <a:solidFill>
                  <a:schemeClr val="accent6"/>
                </a:solidFill>
              </a:rPr>
              <a:t> </a:t>
            </a:r>
            <a:r>
              <a:rPr lang="en-US" dirty="0" err="1">
                <a:solidFill>
                  <a:schemeClr val="accent6"/>
                </a:solidFill>
              </a:rPr>
              <a:t>inspirantes</a:t>
            </a:r>
            <a:r>
              <a:rPr lang="en-US" dirty="0">
                <a:solidFill>
                  <a:schemeClr val="accent6"/>
                </a:solidFill>
              </a:rPr>
              <a:t> (suite)</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A6121F68-9D6E-51AE-9EBE-A8CA59B9D68A}"/>
              </a:ext>
            </a:extLst>
          </p:cNvPr>
          <p:cNvSpPr>
            <a:spLocks noGrp="1"/>
          </p:cNvSpPr>
          <p:nvPr>
            <p:ph idx="1"/>
          </p:nvPr>
        </p:nvSpPr>
        <p:spPr>
          <a:xfrm>
            <a:off x="35496" y="692696"/>
            <a:ext cx="9073008" cy="6192688"/>
          </a:xfrm>
        </p:spPr>
        <p:txBody>
          <a:bodyPr/>
          <a:lstStyle/>
          <a:p>
            <a:pPr lvl="0" algn="just"/>
            <a:r>
              <a:rPr lang="fr-FR" b="1" dirty="0">
                <a:solidFill>
                  <a:schemeClr val="accent6"/>
                </a:solidFill>
              </a:rPr>
              <a:t>BRÉSIL</a:t>
            </a:r>
            <a:r>
              <a:rPr lang="fr-FR" dirty="0">
                <a:solidFill>
                  <a:schemeClr val="accent6"/>
                </a:solidFill>
              </a:rPr>
              <a:t> : </a:t>
            </a:r>
            <a:r>
              <a:rPr lang="fr-FR" dirty="0" err="1">
                <a:solidFill>
                  <a:schemeClr val="accent6"/>
                </a:solidFill>
              </a:rPr>
              <a:t>Embrapa</a:t>
            </a:r>
            <a:r>
              <a:rPr lang="fr-FR" dirty="0">
                <a:solidFill>
                  <a:schemeClr val="accent6"/>
                </a:solidFill>
              </a:rPr>
              <a:t> (Institut de Recherche Agricole) a transformé le </a:t>
            </a:r>
            <a:r>
              <a:rPr lang="fr-FR" dirty="0" err="1">
                <a:solidFill>
                  <a:schemeClr val="accent6"/>
                </a:solidFill>
              </a:rPr>
              <a:t>Cerrado</a:t>
            </a:r>
            <a:r>
              <a:rPr lang="fr-FR" dirty="0">
                <a:solidFill>
                  <a:schemeClr val="accent6"/>
                </a:solidFill>
              </a:rPr>
              <a:t> stérile en grenier du monde en analysant et adaptant des technologies brevetées </a:t>
            </a:r>
          </a:p>
          <a:p>
            <a:pPr lvl="0" algn="just"/>
            <a:r>
              <a:rPr lang="fr-FR" dirty="0">
                <a:solidFill>
                  <a:schemeClr val="accent6"/>
                </a:solidFill>
              </a:rPr>
              <a:t>Embraer (aéronautique) : 3ème constructeur mondial, né de l’analyse de brevets Boeing et Airbus </a:t>
            </a:r>
          </a:p>
          <a:p>
            <a:pPr lvl="0" algn="just"/>
            <a:r>
              <a:rPr lang="fr-FR" dirty="0">
                <a:solidFill>
                  <a:schemeClr val="accent6"/>
                </a:solidFill>
              </a:rPr>
              <a:t>De 3 000 brevets/an à 25 000 brevets/an</a:t>
            </a:r>
          </a:p>
          <a:p>
            <a:pPr lvl="0" algn="just"/>
            <a:r>
              <a:rPr lang="fr-FR" b="1" dirty="0">
                <a:solidFill>
                  <a:schemeClr val="accent6"/>
                </a:solidFill>
              </a:rPr>
              <a:t>ISRAËL</a:t>
            </a:r>
            <a:r>
              <a:rPr lang="fr-FR" dirty="0">
                <a:solidFill>
                  <a:schemeClr val="accent6"/>
                </a:solidFill>
              </a:rPr>
              <a:t> : Du désert et des conflits à la « Start-up Nation » avec 140 licornes pour 9 millions d’habitants </a:t>
            </a:r>
          </a:p>
          <a:p>
            <a:pPr lvl="0" algn="just"/>
            <a:r>
              <a:rPr lang="fr-FR" dirty="0">
                <a:solidFill>
                  <a:schemeClr val="accent6"/>
                </a:solidFill>
              </a:rPr>
              <a:t>Culture nationale d’analyse de brevets surtout au sein de l’armée (Unité 8200) (1 900 brevets par million d’habitants)</a:t>
            </a:r>
            <a:endParaRPr lang="en-US" sz="3200" dirty="0">
              <a:solidFill>
                <a:schemeClr val="accent6"/>
              </a:solidFill>
            </a:endParaRPr>
          </a:p>
        </p:txBody>
      </p:sp>
    </p:spTree>
    <p:extLst>
      <p:ext uri="{BB962C8B-B14F-4D97-AF65-F5344CB8AC3E}">
        <p14:creationId xmlns:p14="http://schemas.microsoft.com/office/powerpoint/2010/main" val="2804408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9EB06-6D30-73AF-9199-59361C9D403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1C80EF2-F885-6D48-5F79-35AF1607A324}"/>
              </a:ext>
            </a:extLst>
          </p:cNvPr>
          <p:cNvSpPr txBox="1"/>
          <p:nvPr/>
        </p:nvSpPr>
        <p:spPr>
          <a:xfrm>
            <a:off x="755576" y="2650893"/>
            <a:ext cx="7560840" cy="1323439"/>
          </a:xfrm>
          <a:prstGeom prst="rect">
            <a:avLst/>
          </a:prstGeom>
          <a:noFill/>
        </p:spPr>
        <p:txBody>
          <a:bodyPr wrap="square">
            <a:spAutoFit/>
          </a:bodyPr>
          <a:lstStyle/>
          <a:p>
            <a:pPr algn="just"/>
            <a:r>
              <a:rPr lang="en-US" sz="4000" dirty="0" err="1">
                <a:solidFill>
                  <a:schemeClr val="accent6"/>
                </a:solidFill>
              </a:rPr>
              <a:t>Certains</a:t>
            </a:r>
            <a:r>
              <a:rPr lang="en-US" sz="4000" dirty="0">
                <a:solidFill>
                  <a:schemeClr val="accent6"/>
                </a:solidFill>
              </a:rPr>
              <a:t> pays </a:t>
            </a:r>
            <a:r>
              <a:rPr lang="en-US" sz="4000" dirty="0" err="1">
                <a:solidFill>
                  <a:schemeClr val="accent6"/>
                </a:solidFill>
              </a:rPr>
              <a:t>africains</a:t>
            </a:r>
            <a:r>
              <a:rPr lang="en-US" sz="4000" dirty="0">
                <a:solidFill>
                  <a:schemeClr val="accent6"/>
                </a:solidFill>
              </a:rPr>
              <a:t> </a:t>
            </a:r>
            <a:r>
              <a:rPr lang="en-US" sz="4000" dirty="0" err="1">
                <a:solidFill>
                  <a:schemeClr val="accent6"/>
                </a:solidFill>
              </a:rPr>
              <a:t>suivent</a:t>
            </a:r>
            <a:r>
              <a:rPr lang="en-US" sz="4000" dirty="0">
                <a:solidFill>
                  <a:schemeClr val="accent6"/>
                </a:solidFill>
              </a:rPr>
              <a:t> la </a:t>
            </a:r>
            <a:r>
              <a:rPr lang="en-US" sz="4000" dirty="0" err="1">
                <a:solidFill>
                  <a:schemeClr val="accent6"/>
                </a:solidFill>
              </a:rPr>
              <a:t>même</a:t>
            </a:r>
            <a:r>
              <a:rPr lang="en-US" sz="4000" dirty="0">
                <a:solidFill>
                  <a:schemeClr val="accent6"/>
                </a:solidFill>
              </a:rPr>
              <a:t> </a:t>
            </a:r>
            <a:r>
              <a:rPr lang="en-US" sz="4000" dirty="0" err="1">
                <a:solidFill>
                  <a:schemeClr val="accent6"/>
                </a:solidFill>
              </a:rPr>
              <a:t>voie</a:t>
            </a:r>
            <a:endParaRPr lang="en-US" sz="4000" dirty="0"/>
          </a:p>
        </p:txBody>
      </p:sp>
    </p:spTree>
    <p:extLst>
      <p:ext uri="{BB962C8B-B14F-4D97-AF65-F5344CB8AC3E}">
        <p14:creationId xmlns:p14="http://schemas.microsoft.com/office/powerpoint/2010/main" val="704770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168F8-5B09-BF4F-8EC6-18D762EF8A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72BDAD-4533-0929-61DD-EE52698B5F07}"/>
              </a:ext>
            </a:extLst>
          </p:cNvPr>
          <p:cNvSpPr>
            <a:spLocks noGrp="1"/>
          </p:cNvSpPr>
          <p:nvPr>
            <p:ph type="title"/>
          </p:nvPr>
        </p:nvSpPr>
        <p:spPr>
          <a:xfrm>
            <a:off x="0" y="1"/>
            <a:ext cx="9108504" cy="404663"/>
          </a:xfrm>
        </p:spPr>
        <p:txBody>
          <a:bodyPr/>
          <a:lstStyle/>
          <a:p>
            <a:br>
              <a:rPr lang="en-US" dirty="0">
                <a:solidFill>
                  <a:schemeClr val="accent6"/>
                </a:solidFill>
              </a:rPr>
            </a:br>
            <a:r>
              <a:rPr lang="en-US" sz="3200" dirty="0" err="1">
                <a:solidFill>
                  <a:schemeClr val="accent6"/>
                </a:solidFill>
              </a:rPr>
              <a:t>L’Île</a:t>
            </a:r>
            <a:r>
              <a:rPr lang="en-US" sz="3200" dirty="0">
                <a:solidFill>
                  <a:schemeClr val="accent6"/>
                </a:solidFill>
              </a:rPr>
              <a:t> Maurice: Le Miracle post-sucre</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F0564AA6-F3B4-D48E-9B7F-1762FF87DB8F}"/>
              </a:ext>
            </a:extLst>
          </p:cNvPr>
          <p:cNvSpPr>
            <a:spLocks noGrp="1"/>
          </p:cNvSpPr>
          <p:nvPr>
            <p:ph idx="1"/>
          </p:nvPr>
        </p:nvSpPr>
        <p:spPr>
          <a:xfrm>
            <a:off x="35496" y="620688"/>
            <a:ext cx="9073008" cy="6264696"/>
          </a:xfrm>
        </p:spPr>
        <p:txBody>
          <a:bodyPr/>
          <a:lstStyle/>
          <a:p>
            <a:pPr algn="just"/>
            <a:r>
              <a:rPr lang="fr-FR" sz="3600" b="1" dirty="0">
                <a:solidFill>
                  <a:schemeClr val="accent6"/>
                </a:solidFill>
              </a:rPr>
              <a:t>1980</a:t>
            </a:r>
            <a:r>
              <a:rPr lang="fr-FR" sz="3600" dirty="0">
                <a:solidFill>
                  <a:schemeClr val="accent6"/>
                </a:solidFill>
              </a:rPr>
              <a:t> : Petite île, économie dépendante à 40% du sucre, vulnérable, futur incertain</a:t>
            </a:r>
          </a:p>
          <a:p>
            <a:pPr marL="0" indent="0" algn="just">
              <a:buNone/>
            </a:pPr>
            <a:endParaRPr lang="fr-FR" sz="800" dirty="0">
              <a:solidFill>
                <a:schemeClr val="accent6"/>
              </a:solidFill>
            </a:endParaRPr>
          </a:p>
          <a:p>
            <a:pPr algn="just"/>
            <a:r>
              <a:rPr lang="fr-FR" sz="3600" b="1" dirty="0">
                <a:solidFill>
                  <a:schemeClr val="accent6"/>
                </a:solidFill>
              </a:rPr>
              <a:t>Stratégie :</a:t>
            </a:r>
            <a:r>
              <a:rPr lang="fr-FR" sz="3600" dirty="0">
                <a:solidFill>
                  <a:schemeClr val="accent6"/>
                </a:solidFill>
              </a:rPr>
              <a:t> Création de CATI, formation </a:t>
            </a:r>
            <a:r>
              <a:rPr lang="fr-FR" sz="3600" u="sng" dirty="0">
                <a:solidFill>
                  <a:schemeClr val="accent6"/>
                </a:solidFill>
              </a:rPr>
              <a:t>massive</a:t>
            </a:r>
            <a:r>
              <a:rPr lang="fr-FR" sz="3600" dirty="0">
                <a:solidFill>
                  <a:schemeClr val="accent6"/>
                </a:solidFill>
              </a:rPr>
              <a:t> en </a:t>
            </a:r>
            <a:r>
              <a:rPr lang="fr-FR" sz="3600" b="1" dirty="0">
                <a:solidFill>
                  <a:schemeClr val="accent6"/>
                </a:solidFill>
              </a:rPr>
              <a:t>propriété intellectuelle</a:t>
            </a:r>
            <a:r>
              <a:rPr lang="fr-FR" sz="3600" dirty="0">
                <a:solidFill>
                  <a:schemeClr val="accent6"/>
                </a:solidFill>
              </a:rPr>
              <a:t>, </a:t>
            </a:r>
            <a:r>
              <a:rPr lang="fr-FR" sz="3600" b="1" dirty="0">
                <a:solidFill>
                  <a:schemeClr val="accent6"/>
                </a:solidFill>
              </a:rPr>
              <a:t>analyse systématique </a:t>
            </a:r>
            <a:r>
              <a:rPr lang="fr-FR" sz="3600" dirty="0">
                <a:solidFill>
                  <a:schemeClr val="accent6"/>
                </a:solidFill>
              </a:rPr>
              <a:t>de brevets dans les biotechnologies marines, le textile, la fintech (= contraction de finance et de technologie c’est-à-dire une entreprise qui utilise la technologie pour améliorer ou remplacer des services bancaires traditionnels)</a:t>
            </a:r>
          </a:p>
          <a:p>
            <a:pPr marL="0" indent="0" algn="just">
              <a:buNone/>
            </a:pPr>
            <a:endParaRPr lang="en-US" dirty="0"/>
          </a:p>
          <a:p>
            <a:pPr lvl="0" algn="just"/>
            <a:endParaRPr lang="en-US" sz="3200" dirty="0">
              <a:solidFill>
                <a:schemeClr val="accent6"/>
              </a:solidFill>
            </a:endParaRPr>
          </a:p>
        </p:txBody>
      </p:sp>
    </p:spTree>
    <p:extLst>
      <p:ext uri="{BB962C8B-B14F-4D97-AF65-F5344CB8AC3E}">
        <p14:creationId xmlns:p14="http://schemas.microsoft.com/office/powerpoint/2010/main" val="3926159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D1D8A-030C-A280-5F0D-4FA1B965F3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E111C-AE53-3E67-0353-3EAAC3312C9A}"/>
              </a:ext>
            </a:extLst>
          </p:cNvPr>
          <p:cNvSpPr>
            <a:spLocks noGrp="1"/>
          </p:cNvSpPr>
          <p:nvPr>
            <p:ph type="title"/>
          </p:nvPr>
        </p:nvSpPr>
        <p:spPr>
          <a:xfrm>
            <a:off x="0" y="1"/>
            <a:ext cx="9108504" cy="692695"/>
          </a:xfrm>
        </p:spPr>
        <p:txBody>
          <a:bodyPr/>
          <a:lstStyle/>
          <a:p>
            <a:br>
              <a:rPr lang="en-US" dirty="0">
                <a:solidFill>
                  <a:schemeClr val="accent6"/>
                </a:solidFill>
              </a:rPr>
            </a:br>
            <a:br>
              <a:rPr lang="en-US" dirty="0">
                <a:solidFill>
                  <a:schemeClr val="accent6"/>
                </a:solidFill>
              </a:rPr>
            </a:br>
            <a:r>
              <a:rPr lang="en-US" sz="3200" dirty="0" err="1">
                <a:solidFill>
                  <a:schemeClr val="accent6"/>
                </a:solidFill>
              </a:rPr>
              <a:t>L’Île</a:t>
            </a:r>
            <a:r>
              <a:rPr lang="en-US" sz="3200" dirty="0">
                <a:solidFill>
                  <a:schemeClr val="accent6"/>
                </a:solidFill>
              </a:rPr>
              <a:t> Maurice: </a:t>
            </a:r>
            <a:r>
              <a:rPr lang="en-US" sz="3200" b="1" dirty="0" err="1">
                <a:solidFill>
                  <a:schemeClr val="accent6"/>
                </a:solidFill>
              </a:rPr>
              <a:t>Résultat</a:t>
            </a:r>
            <a:r>
              <a:rPr lang="en-US" sz="3200" b="1" dirty="0">
                <a:solidFill>
                  <a:schemeClr val="accent6"/>
                </a:solidFill>
              </a:rPr>
              <a:t> </a:t>
            </a:r>
            <a:r>
              <a:rPr lang="en-US" sz="3200" b="1" dirty="0" err="1">
                <a:solidFill>
                  <a:schemeClr val="accent6"/>
                </a:solidFill>
              </a:rPr>
              <a:t>aujourd’hui</a:t>
            </a:r>
            <a:r>
              <a:rPr lang="en-US" sz="3200" b="1" dirty="0">
                <a:solidFill>
                  <a:schemeClr val="accent6"/>
                </a:solidFill>
              </a:rPr>
              <a:t>  </a:t>
            </a:r>
            <a:br>
              <a:rPr lang="en-US" sz="3200" b="1" dirty="0">
                <a:solidFill>
                  <a:schemeClr val="accent6"/>
                </a:solidFill>
              </a:rPr>
            </a:br>
            <a:r>
              <a:rPr lang="en-US" sz="3200" dirty="0">
                <a:solidFill>
                  <a:schemeClr val="accent6"/>
                </a:solidFill>
              </a:rPr>
              <a:t> </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D55410AC-9CED-CB4D-29BF-7DD6931C54FD}"/>
              </a:ext>
            </a:extLst>
          </p:cNvPr>
          <p:cNvSpPr>
            <a:spLocks noGrp="1"/>
          </p:cNvSpPr>
          <p:nvPr>
            <p:ph idx="1"/>
          </p:nvPr>
        </p:nvSpPr>
        <p:spPr>
          <a:xfrm>
            <a:off x="35496" y="692696"/>
            <a:ext cx="9073008" cy="6192688"/>
          </a:xfrm>
        </p:spPr>
        <p:txBody>
          <a:bodyPr/>
          <a:lstStyle/>
          <a:p>
            <a:r>
              <a:rPr lang="fr-FR" dirty="0">
                <a:solidFill>
                  <a:schemeClr val="accent6"/>
                </a:solidFill>
              </a:rPr>
              <a:t>PIB par habitant : </a:t>
            </a:r>
            <a:r>
              <a:rPr lang="fr-FR" b="1" dirty="0">
                <a:solidFill>
                  <a:schemeClr val="accent6"/>
                </a:solidFill>
              </a:rPr>
              <a:t>11 000 dollars</a:t>
            </a:r>
            <a:r>
              <a:rPr lang="fr-FR" dirty="0">
                <a:solidFill>
                  <a:schemeClr val="accent6"/>
                </a:solidFill>
              </a:rPr>
              <a:t> (le plus élevé d’Afrique après les Seychelles)</a:t>
            </a:r>
            <a:endParaRPr lang="en-US" dirty="0">
              <a:solidFill>
                <a:schemeClr val="accent6"/>
              </a:solidFill>
            </a:endParaRPr>
          </a:p>
          <a:p>
            <a:pPr lvl="0"/>
            <a:r>
              <a:rPr lang="fr-FR" dirty="0">
                <a:solidFill>
                  <a:schemeClr val="accent6"/>
                </a:solidFill>
              </a:rPr>
              <a:t>Seulement </a:t>
            </a:r>
            <a:r>
              <a:rPr lang="fr-FR" b="1" dirty="0">
                <a:solidFill>
                  <a:schemeClr val="accent6"/>
                </a:solidFill>
              </a:rPr>
              <a:t>3% du PIB vient du sucre alors que 70% vient des services à haute valeur ajoutée</a:t>
            </a:r>
            <a:endParaRPr lang="en-US" b="1" dirty="0">
              <a:solidFill>
                <a:schemeClr val="accent6"/>
              </a:solidFill>
            </a:endParaRPr>
          </a:p>
          <a:p>
            <a:pPr lvl="0"/>
            <a:r>
              <a:rPr lang="fr-FR" b="1" dirty="0">
                <a:solidFill>
                  <a:schemeClr val="accent6"/>
                </a:solidFill>
              </a:rPr>
              <a:t>500 brevets par million d’habitants</a:t>
            </a:r>
            <a:r>
              <a:rPr lang="fr-FR" dirty="0">
                <a:solidFill>
                  <a:schemeClr val="accent6"/>
                </a:solidFill>
              </a:rPr>
              <a:t> – le meilleur ratio africain </a:t>
            </a:r>
            <a:endParaRPr lang="en-US" dirty="0">
              <a:solidFill>
                <a:schemeClr val="accent6"/>
              </a:solidFill>
            </a:endParaRPr>
          </a:p>
          <a:p>
            <a:pPr lvl="0"/>
            <a:r>
              <a:rPr lang="fr-FR" dirty="0">
                <a:solidFill>
                  <a:schemeClr val="accent6"/>
                </a:solidFill>
              </a:rPr>
              <a:t>Biotechnologie marine : 150+ brevets (cosmétiques d'algues, nutraceutiques)</a:t>
            </a:r>
            <a:r>
              <a:rPr lang="en-US" dirty="0">
                <a:solidFill>
                  <a:schemeClr val="accent6"/>
                </a:solidFill>
              </a:rPr>
              <a:t> </a:t>
            </a:r>
          </a:p>
          <a:p>
            <a:pPr lvl="0"/>
            <a:r>
              <a:rPr lang="fr-FR" dirty="0">
                <a:solidFill>
                  <a:schemeClr val="accent6"/>
                </a:solidFill>
              </a:rPr>
              <a:t>Hub fintech régional!</a:t>
            </a:r>
          </a:p>
          <a:p>
            <a:endParaRPr lang="fr-FR" b="1" dirty="0">
              <a:solidFill>
                <a:schemeClr val="accent6"/>
              </a:solidFill>
            </a:endParaRPr>
          </a:p>
          <a:p>
            <a:r>
              <a:rPr lang="fr-FR" b="1" dirty="0">
                <a:solidFill>
                  <a:schemeClr val="accent6"/>
                </a:solidFill>
              </a:rPr>
              <a:t>Citation d’un responsable mauricien :</a:t>
            </a:r>
            <a:r>
              <a:rPr lang="fr-FR" dirty="0">
                <a:solidFill>
                  <a:schemeClr val="accent6"/>
                </a:solidFill>
              </a:rPr>
              <a:t> </a:t>
            </a:r>
            <a:r>
              <a:rPr lang="fr-FR" i="1" dirty="0">
                <a:solidFill>
                  <a:schemeClr val="accent6"/>
                </a:solidFill>
              </a:rPr>
              <a:t>« Nous avons utilisé l’information en matière de brevets comme GPS pour notre transformation économique. »</a:t>
            </a:r>
            <a:endParaRPr lang="en-US" dirty="0">
              <a:solidFill>
                <a:schemeClr val="accent6"/>
              </a:solidFill>
            </a:endParaRPr>
          </a:p>
          <a:p>
            <a:pPr marL="0" indent="0" algn="just">
              <a:buNone/>
            </a:pPr>
            <a:endParaRPr lang="en-US" dirty="0"/>
          </a:p>
          <a:p>
            <a:pPr lvl="0" algn="just"/>
            <a:endParaRPr lang="en-US" sz="3200" dirty="0">
              <a:solidFill>
                <a:schemeClr val="accent6"/>
              </a:solidFill>
            </a:endParaRPr>
          </a:p>
        </p:txBody>
      </p:sp>
    </p:spTree>
    <p:extLst>
      <p:ext uri="{BB962C8B-B14F-4D97-AF65-F5344CB8AC3E}">
        <p14:creationId xmlns:p14="http://schemas.microsoft.com/office/powerpoint/2010/main" val="1660019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5B4F3-F2CE-72AB-10E7-EE5CE5285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89B11F-3072-A6A9-1095-5D33902E968C}"/>
              </a:ext>
            </a:extLst>
          </p:cNvPr>
          <p:cNvSpPr>
            <a:spLocks noGrp="1"/>
          </p:cNvSpPr>
          <p:nvPr>
            <p:ph type="title"/>
          </p:nvPr>
        </p:nvSpPr>
        <p:spPr>
          <a:xfrm>
            <a:off x="0" y="1"/>
            <a:ext cx="9108504" cy="692695"/>
          </a:xfrm>
        </p:spPr>
        <p:txBody>
          <a:bodyPr/>
          <a:lstStyle/>
          <a:p>
            <a:br>
              <a:rPr lang="en-US" dirty="0">
                <a:solidFill>
                  <a:schemeClr val="accent6"/>
                </a:solidFill>
              </a:rPr>
            </a:br>
            <a:br>
              <a:rPr lang="en-US" dirty="0">
                <a:solidFill>
                  <a:schemeClr val="accent6"/>
                </a:solidFill>
              </a:rPr>
            </a:br>
            <a:br>
              <a:rPr lang="en-US" dirty="0">
                <a:solidFill>
                  <a:schemeClr val="accent6"/>
                </a:solidFill>
              </a:rPr>
            </a:br>
            <a:r>
              <a:rPr lang="fr-FR" sz="3200" b="1" dirty="0"/>
              <a:t>KENYA : M-Pesa </a:t>
            </a:r>
            <a:br>
              <a:rPr lang="en-US" dirty="0"/>
            </a:br>
            <a:br>
              <a:rPr lang="en-US" sz="3200" b="1" dirty="0">
                <a:solidFill>
                  <a:schemeClr val="accent6"/>
                </a:solidFill>
              </a:rPr>
            </a:br>
            <a:r>
              <a:rPr lang="en-US" sz="3200" dirty="0">
                <a:solidFill>
                  <a:schemeClr val="accent6"/>
                </a:solidFill>
              </a:rPr>
              <a:t> </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E6DDE64A-7463-4776-4285-508F62B6E355}"/>
              </a:ext>
            </a:extLst>
          </p:cNvPr>
          <p:cNvSpPr>
            <a:spLocks noGrp="1"/>
          </p:cNvSpPr>
          <p:nvPr>
            <p:ph idx="1"/>
          </p:nvPr>
        </p:nvSpPr>
        <p:spPr>
          <a:xfrm>
            <a:off x="35496" y="692696"/>
            <a:ext cx="9073008" cy="6192688"/>
          </a:xfrm>
        </p:spPr>
        <p:txBody>
          <a:bodyPr/>
          <a:lstStyle/>
          <a:p>
            <a:r>
              <a:rPr lang="fr-FR" sz="3200" dirty="0">
                <a:solidFill>
                  <a:schemeClr val="accent6"/>
                </a:solidFill>
              </a:rPr>
              <a:t>2007: </a:t>
            </a:r>
            <a:r>
              <a:rPr lang="fr-FR" sz="3200" dirty="0" err="1">
                <a:solidFill>
                  <a:schemeClr val="accent6"/>
                </a:solidFill>
              </a:rPr>
              <a:t>Safaricom</a:t>
            </a:r>
            <a:r>
              <a:rPr lang="fr-FR" sz="3200" dirty="0">
                <a:solidFill>
                  <a:schemeClr val="accent6"/>
                </a:solidFill>
              </a:rPr>
              <a:t> analyse des milliers de brevets de paiement mobile, de transfert d’argent et de systèmes bancaires</a:t>
            </a:r>
            <a:endParaRPr lang="fr-FR" sz="3200" b="1" dirty="0">
              <a:solidFill>
                <a:schemeClr val="accent6"/>
              </a:solidFill>
            </a:endParaRPr>
          </a:p>
          <a:p>
            <a:r>
              <a:rPr lang="fr-FR" sz="3200" b="1" dirty="0">
                <a:solidFill>
                  <a:schemeClr val="accent6"/>
                </a:solidFill>
              </a:rPr>
              <a:t>Résultat :</a:t>
            </a:r>
            <a:r>
              <a:rPr lang="fr-FR" sz="3200" dirty="0">
                <a:solidFill>
                  <a:schemeClr val="accent6"/>
                </a:solidFill>
              </a:rPr>
              <a:t> Lancement de </a:t>
            </a:r>
            <a:r>
              <a:rPr lang="fr-FR" sz="3200" b="1" dirty="0">
                <a:solidFill>
                  <a:schemeClr val="accent6"/>
                </a:solidFill>
              </a:rPr>
              <a:t>M-Pesa</a:t>
            </a:r>
          </a:p>
          <a:p>
            <a:r>
              <a:rPr lang="fr-FR" sz="3200" dirty="0">
                <a:solidFill>
                  <a:schemeClr val="accent6"/>
                </a:solidFill>
              </a:rPr>
              <a:t>Aujourd’hui :</a:t>
            </a:r>
            <a:endParaRPr lang="en-US" sz="3200" dirty="0">
              <a:solidFill>
                <a:schemeClr val="accent6"/>
              </a:solidFill>
            </a:endParaRPr>
          </a:p>
          <a:p>
            <a:pPr lvl="1"/>
            <a:r>
              <a:rPr lang="en-US" sz="3200" b="1" dirty="0">
                <a:solidFill>
                  <a:schemeClr val="accent6"/>
                </a:solidFill>
              </a:rPr>
              <a:t>50 millions </a:t>
            </a:r>
            <a:r>
              <a:rPr lang="en-US" sz="3200" b="1" dirty="0" err="1">
                <a:solidFill>
                  <a:schemeClr val="accent6"/>
                </a:solidFill>
              </a:rPr>
              <a:t>d’utilisateurs</a:t>
            </a:r>
            <a:r>
              <a:rPr lang="en-US" sz="3200" dirty="0">
                <a:solidFill>
                  <a:schemeClr val="accent6"/>
                </a:solidFill>
              </a:rPr>
              <a:t> </a:t>
            </a:r>
            <a:r>
              <a:rPr lang="en-US" sz="3200" dirty="0" err="1">
                <a:solidFill>
                  <a:schemeClr val="accent6"/>
                </a:solidFill>
              </a:rPr>
              <a:t>en</a:t>
            </a:r>
            <a:r>
              <a:rPr lang="en-US" sz="3200" dirty="0">
                <a:solidFill>
                  <a:schemeClr val="accent6"/>
                </a:solidFill>
              </a:rPr>
              <a:t> Afrique</a:t>
            </a:r>
          </a:p>
          <a:p>
            <a:pPr lvl="1"/>
            <a:r>
              <a:rPr lang="fr-FR" sz="3200" dirty="0">
                <a:solidFill>
                  <a:schemeClr val="accent6"/>
                </a:solidFill>
              </a:rPr>
              <a:t>Plus de transactions que Western Union sur le continent</a:t>
            </a:r>
            <a:endParaRPr lang="en-US" sz="3200" dirty="0">
              <a:solidFill>
                <a:schemeClr val="accent6"/>
              </a:solidFill>
            </a:endParaRPr>
          </a:p>
          <a:p>
            <a:pPr lvl="1"/>
            <a:r>
              <a:rPr lang="en-US" sz="3200" dirty="0">
                <a:solidFill>
                  <a:schemeClr val="accent6"/>
                </a:solidFill>
              </a:rPr>
              <a:t>A </a:t>
            </a:r>
            <a:r>
              <a:rPr lang="en-US" sz="3200" dirty="0" err="1">
                <a:solidFill>
                  <a:schemeClr val="accent6"/>
                </a:solidFill>
              </a:rPr>
              <a:t>généré</a:t>
            </a:r>
            <a:r>
              <a:rPr lang="en-US" sz="3200" dirty="0">
                <a:solidFill>
                  <a:schemeClr val="accent6"/>
                </a:solidFill>
              </a:rPr>
              <a:t> </a:t>
            </a:r>
            <a:r>
              <a:rPr lang="en-US" sz="3200" b="1" dirty="0">
                <a:solidFill>
                  <a:schemeClr val="accent6"/>
                </a:solidFill>
              </a:rPr>
              <a:t>200+ brevets </a:t>
            </a:r>
            <a:r>
              <a:rPr lang="en-US" sz="3200" b="1" dirty="0" err="1">
                <a:solidFill>
                  <a:schemeClr val="accent6"/>
                </a:solidFill>
              </a:rPr>
              <a:t>kenyans</a:t>
            </a:r>
            <a:r>
              <a:rPr lang="en-US" sz="3200" b="1" dirty="0">
                <a:solidFill>
                  <a:schemeClr val="accent6"/>
                </a:solidFill>
              </a:rPr>
              <a:t> </a:t>
            </a:r>
            <a:r>
              <a:rPr lang="en-US" sz="3200" b="1" dirty="0" err="1">
                <a:solidFill>
                  <a:schemeClr val="accent6"/>
                </a:solidFill>
              </a:rPr>
              <a:t>dérivés</a:t>
            </a:r>
            <a:endParaRPr lang="en-US" sz="3200" dirty="0">
              <a:solidFill>
                <a:schemeClr val="accent6"/>
              </a:solidFill>
            </a:endParaRPr>
          </a:p>
          <a:p>
            <a:pPr lvl="1"/>
            <a:r>
              <a:rPr lang="en-US" sz="3200" dirty="0" err="1">
                <a:solidFill>
                  <a:schemeClr val="accent6"/>
                </a:solidFill>
              </a:rPr>
              <a:t>Modèle</a:t>
            </a:r>
            <a:r>
              <a:rPr lang="en-US" sz="3200" dirty="0">
                <a:solidFill>
                  <a:schemeClr val="accent6"/>
                </a:solidFill>
              </a:rPr>
              <a:t> </a:t>
            </a:r>
            <a:r>
              <a:rPr lang="en-US" sz="3200" dirty="0" err="1">
                <a:solidFill>
                  <a:schemeClr val="accent6"/>
                </a:solidFill>
              </a:rPr>
              <a:t>copié</a:t>
            </a:r>
            <a:r>
              <a:rPr lang="en-US" sz="3200" dirty="0">
                <a:solidFill>
                  <a:schemeClr val="accent6"/>
                </a:solidFill>
              </a:rPr>
              <a:t> dans 10+ pays</a:t>
            </a:r>
          </a:p>
          <a:p>
            <a:pPr lvl="1"/>
            <a:r>
              <a:rPr lang="en-US" sz="3200" dirty="0">
                <a:solidFill>
                  <a:schemeClr val="accent6"/>
                </a:solidFill>
              </a:rPr>
              <a:t>A </a:t>
            </a:r>
            <a:r>
              <a:rPr lang="en-US" sz="3200" dirty="0" err="1">
                <a:solidFill>
                  <a:schemeClr val="accent6"/>
                </a:solidFill>
              </a:rPr>
              <a:t>transformé</a:t>
            </a:r>
            <a:r>
              <a:rPr lang="en-US" sz="3200" dirty="0">
                <a:solidFill>
                  <a:schemeClr val="accent6"/>
                </a:solidFill>
              </a:rPr>
              <a:t> </a:t>
            </a:r>
            <a:r>
              <a:rPr lang="en-US" sz="3200" dirty="0" err="1">
                <a:solidFill>
                  <a:schemeClr val="accent6"/>
                </a:solidFill>
              </a:rPr>
              <a:t>l’économie</a:t>
            </a:r>
            <a:r>
              <a:rPr lang="en-US" sz="3200" dirty="0">
                <a:solidFill>
                  <a:schemeClr val="accent6"/>
                </a:solidFill>
              </a:rPr>
              <a:t> </a:t>
            </a:r>
            <a:r>
              <a:rPr lang="en-US" sz="3200" dirty="0" err="1">
                <a:solidFill>
                  <a:schemeClr val="accent6"/>
                </a:solidFill>
              </a:rPr>
              <a:t>kenyane</a:t>
            </a:r>
            <a:endParaRPr lang="en-US" sz="3200" dirty="0">
              <a:solidFill>
                <a:schemeClr val="accent6"/>
              </a:solidFill>
            </a:endParaRPr>
          </a:p>
          <a:p>
            <a:pPr marL="0" indent="0">
              <a:buNone/>
            </a:pPr>
            <a:endParaRPr lang="en-US" dirty="0">
              <a:solidFill>
                <a:schemeClr val="accent6"/>
              </a:solidFill>
            </a:endParaRPr>
          </a:p>
          <a:p>
            <a:pPr marL="0" indent="0" algn="just">
              <a:buNone/>
            </a:pPr>
            <a:endParaRPr lang="en-US" dirty="0"/>
          </a:p>
          <a:p>
            <a:pPr marL="0" lvl="0" indent="0" algn="just">
              <a:buNone/>
            </a:pPr>
            <a:endParaRPr lang="en-US" sz="3200" dirty="0">
              <a:solidFill>
                <a:schemeClr val="accent6"/>
              </a:solidFill>
            </a:endParaRPr>
          </a:p>
        </p:txBody>
      </p:sp>
    </p:spTree>
    <p:extLst>
      <p:ext uri="{BB962C8B-B14F-4D97-AF65-F5344CB8AC3E}">
        <p14:creationId xmlns:p14="http://schemas.microsoft.com/office/powerpoint/2010/main" val="4170065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CD493-AF10-F999-C0AC-3AB9D0A2BB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CA16C0-C675-ADB9-8B08-133B23D521FD}"/>
              </a:ext>
            </a:extLst>
          </p:cNvPr>
          <p:cNvSpPr>
            <a:spLocks noGrp="1"/>
          </p:cNvSpPr>
          <p:nvPr>
            <p:ph type="title"/>
          </p:nvPr>
        </p:nvSpPr>
        <p:spPr>
          <a:xfrm>
            <a:off x="0" y="1"/>
            <a:ext cx="9108504" cy="692695"/>
          </a:xfrm>
        </p:spPr>
        <p:txBody>
          <a:bodyPr/>
          <a:lstStyle/>
          <a:p>
            <a:br>
              <a:rPr lang="en-US" dirty="0">
                <a:solidFill>
                  <a:schemeClr val="accent6"/>
                </a:solidFill>
              </a:rPr>
            </a:br>
            <a:br>
              <a:rPr lang="en-US" dirty="0">
                <a:solidFill>
                  <a:schemeClr val="accent6"/>
                </a:solidFill>
              </a:rPr>
            </a:br>
            <a:br>
              <a:rPr lang="en-US" dirty="0">
                <a:solidFill>
                  <a:schemeClr val="accent6"/>
                </a:solidFill>
              </a:rPr>
            </a:br>
            <a:r>
              <a:rPr lang="fr-FR" sz="3200" b="1" dirty="0"/>
              <a:t>KENYA : Silicon Savannah</a:t>
            </a:r>
            <a:br>
              <a:rPr lang="en-US" dirty="0"/>
            </a:br>
            <a:br>
              <a:rPr lang="en-US" sz="3200" b="1" dirty="0">
                <a:solidFill>
                  <a:schemeClr val="accent6"/>
                </a:solidFill>
              </a:rPr>
            </a:br>
            <a:r>
              <a:rPr lang="en-US" sz="3200" dirty="0">
                <a:solidFill>
                  <a:schemeClr val="accent6"/>
                </a:solidFill>
              </a:rPr>
              <a:t> </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1232F182-B682-CF4D-8E26-BD386303F730}"/>
              </a:ext>
            </a:extLst>
          </p:cNvPr>
          <p:cNvSpPr>
            <a:spLocks noGrp="1"/>
          </p:cNvSpPr>
          <p:nvPr>
            <p:ph idx="1"/>
          </p:nvPr>
        </p:nvSpPr>
        <p:spPr>
          <a:xfrm>
            <a:off x="35496" y="692696"/>
            <a:ext cx="9073008" cy="6192688"/>
          </a:xfrm>
        </p:spPr>
        <p:txBody>
          <a:bodyPr/>
          <a:lstStyle/>
          <a:p>
            <a:r>
              <a:rPr lang="fr-FR" sz="3200" b="1" dirty="0">
                <a:solidFill>
                  <a:schemeClr val="accent6"/>
                </a:solidFill>
              </a:rPr>
              <a:t>M-KOPA</a:t>
            </a:r>
            <a:r>
              <a:rPr lang="fr-FR" sz="3200" dirty="0">
                <a:solidFill>
                  <a:schemeClr val="accent6"/>
                </a:solidFill>
              </a:rPr>
              <a:t> (énergie solaire prépayée) : Analyse de brevets d’énergie distribuée → 1.5 million de foyers connectés → modèle exporté dans 8 pays africains</a:t>
            </a:r>
            <a:endParaRPr lang="en-US" sz="3200" dirty="0">
              <a:solidFill>
                <a:schemeClr val="accent6"/>
              </a:solidFill>
            </a:endParaRPr>
          </a:p>
          <a:p>
            <a:r>
              <a:rPr lang="fr-FR" sz="3200" b="1" dirty="0">
                <a:solidFill>
                  <a:schemeClr val="accent6"/>
                </a:solidFill>
              </a:rPr>
              <a:t>Nairobi</a:t>
            </a:r>
            <a:r>
              <a:rPr lang="fr-FR" sz="3200" dirty="0">
                <a:solidFill>
                  <a:schemeClr val="accent6"/>
                </a:solidFill>
              </a:rPr>
              <a:t> est devenue la « Silicon Savannah » :</a:t>
            </a:r>
            <a:endParaRPr lang="en-US" sz="3200" dirty="0">
              <a:solidFill>
                <a:schemeClr val="accent6"/>
              </a:solidFill>
            </a:endParaRPr>
          </a:p>
          <a:p>
            <a:pPr lvl="1"/>
            <a:r>
              <a:rPr lang="en-US" sz="3200" dirty="0">
                <a:solidFill>
                  <a:schemeClr val="accent6"/>
                </a:solidFill>
              </a:rPr>
              <a:t>200+ startups tech</a:t>
            </a:r>
          </a:p>
          <a:p>
            <a:pPr lvl="1"/>
            <a:r>
              <a:rPr lang="en-US" sz="3200" dirty="0">
                <a:solidFill>
                  <a:schemeClr val="accent6"/>
                </a:solidFill>
              </a:rPr>
              <a:t>8 CATI </a:t>
            </a:r>
            <a:r>
              <a:rPr lang="en-US" sz="3200" dirty="0" err="1">
                <a:solidFill>
                  <a:schemeClr val="accent6"/>
                </a:solidFill>
              </a:rPr>
              <a:t>opérationnels</a:t>
            </a:r>
            <a:endParaRPr lang="en-US" sz="3200" dirty="0">
              <a:solidFill>
                <a:schemeClr val="accent6"/>
              </a:solidFill>
            </a:endParaRPr>
          </a:p>
          <a:p>
            <a:pPr marL="0" indent="0">
              <a:buNone/>
            </a:pPr>
            <a:endParaRPr lang="en-US" dirty="0">
              <a:solidFill>
                <a:schemeClr val="accent6"/>
              </a:solidFill>
            </a:endParaRPr>
          </a:p>
          <a:p>
            <a:pPr marL="0" indent="0" algn="just">
              <a:buNone/>
            </a:pPr>
            <a:endParaRPr lang="en-US" dirty="0"/>
          </a:p>
          <a:p>
            <a:pPr marL="0" lvl="0" indent="0" algn="just">
              <a:buNone/>
            </a:pPr>
            <a:endParaRPr lang="en-US" sz="3200" dirty="0">
              <a:solidFill>
                <a:schemeClr val="accent6"/>
              </a:solidFill>
            </a:endParaRPr>
          </a:p>
        </p:txBody>
      </p:sp>
    </p:spTree>
    <p:extLst>
      <p:ext uri="{BB962C8B-B14F-4D97-AF65-F5344CB8AC3E}">
        <p14:creationId xmlns:p14="http://schemas.microsoft.com/office/powerpoint/2010/main" val="1528540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29742-7725-63F3-FBAF-657F88524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E0A721-35FB-86F8-4A82-46FDF98B0C38}"/>
              </a:ext>
            </a:extLst>
          </p:cNvPr>
          <p:cNvSpPr>
            <a:spLocks noGrp="1"/>
          </p:cNvSpPr>
          <p:nvPr>
            <p:ph type="title"/>
          </p:nvPr>
        </p:nvSpPr>
        <p:spPr>
          <a:xfrm>
            <a:off x="0" y="1"/>
            <a:ext cx="9108504" cy="692695"/>
          </a:xfrm>
        </p:spPr>
        <p:txBody>
          <a:bodyPr/>
          <a:lstStyle/>
          <a:p>
            <a:br>
              <a:rPr lang="en-US" dirty="0">
                <a:solidFill>
                  <a:schemeClr val="accent6"/>
                </a:solidFill>
              </a:rPr>
            </a:br>
            <a:br>
              <a:rPr lang="en-US" dirty="0">
                <a:solidFill>
                  <a:schemeClr val="accent6"/>
                </a:solidFill>
              </a:rPr>
            </a:br>
            <a:br>
              <a:rPr lang="en-US" dirty="0">
                <a:solidFill>
                  <a:schemeClr val="accent6"/>
                </a:solidFill>
              </a:rPr>
            </a:br>
            <a:r>
              <a:rPr lang="fr-FR" sz="3200" b="1" dirty="0">
                <a:solidFill>
                  <a:schemeClr val="accent6"/>
                </a:solidFill>
              </a:rPr>
              <a:t>Afrique du Sud</a:t>
            </a:r>
            <a:r>
              <a:rPr lang="fr-FR" sz="3200" b="1" dirty="0"/>
              <a:t> : Leader continental</a:t>
            </a:r>
            <a:br>
              <a:rPr lang="en-US" dirty="0"/>
            </a:br>
            <a:br>
              <a:rPr lang="en-US" sz="3200" b="1" dirty="0">
                <a:solidFill>
                  <a:schemeClr val="accent6"/>
                </a:solidFill>
              </a:rPr>
            </a:br>
            <a:r>
              <a:rPr lang="en-US" sz="3200" dirty="0">
                <a:solidFill>
                  <a:schemeClr val="accent6"/>
                </a:solidFill>
              </a:rPr>
              <a:t> </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5E63FCD0-551C-E667-E276-9F32E48AB22E}"/>
              </a:ext>
            </a:extLst>
          </p:cNvPr>
          <p:cNvSpPr>
            <a:spLocks noGrp="1"/>
          </p:cNvSpPr>
          <p:nvPr>
            <p:ph idx="1"/>
          </p:nvPr>
        </p:nvSpPr>
        <p:spPr>
          <a:xfrm>
            <a:off x="35496" y="692696"/>
            <a:ext cx="9073008" cy="6192688"/>
          </a:xfrm>
        </p:spPr>
        <p:txBody>
          <a:bodyPr/>
          <a:lstStyle/>
          <a:p>
            <a:pPr lvl="0" algn="just"/>
            <a:r>
              <a:rPr lang="fr-FR" sz="3200" b="1" dirty="0">
                <a:solidFill>
                  <a:schemeClr val="accent6"/>
                </a:solidFill>
              </a:rPr>
              <a:t>7 500 brevets par an</a:t>
            </a:r>
            <a:r>
              <a:rPr lang="fr-FR" sz="3200" dirty="0">
                <a:solidFill>
                  <a:schemeClr val="accent6"/>
                </a:solidFill>
              </a:rPr>
              <a:t> – 1er pays africain</a:t>
            </a:r>
            <a:endParaRPr lang="en-US" sz="3200" dirty="0">
              <a:solidFill>
                <a:schemeClr val="accent6"/>
              </a:solidFill>
            </a:endParaRPr>
          </a:p>
          <a:p>
            <a:pPr lvl="0" algn="just"/>
            <a:r>
              <a:rPr lang="fr-FR" sz="3200" dirty="0">
                <a:solidFill>
                  <a:schemeClr val="accent6"/>
                </a:solidFill>
              </a:rPr>
              <a:t>3 500+ brevets en </a:t>
            </a:r>
            <a:r>
              <a:rPr lang="fr-FR" sz="3200" b="1" dirty="0">
                <a:solidFill>
                  <a:schemeClr val="accent6"/>
                </a:solidFill>
              </a:rPr>
              <a:t>technologies minières </a:t>
            </a:r>
            <a:r>
              <a:rPr lang="fr-FR" sz="3200" dirty="0">
                <a:solidFill>
                  <a:schemeClr val="accent6"/>
                </a:solidFill>
              </a:rPr>
              <a:t>(analyse systématique des brevets notamment australiens et canadiens)</a:t>
            </a:r>
            <a:endParaRPr lang="en-US" sz="3200" dirty="0">
              <a:solidFill>
                <a:schemeClr val="accent6"/>
              </a:solidFill>
            </a:endParaRPr>
          </a:p>
          <a:p>
            <a:pPr lvl="0" algn="just"/>
            <a:r>
              <a:rPr lang="fr-FR" sz="3200" dirty="0">
                <a:solidFill>
                  <a:schemeClr val="accent6"/>
                </a:solidFill>
              </a:rPr>
              <a:t>Technologies platine et or : procédés propres brevetés</a:t>
            </a:r>
            <a:endParaRPr lang="en-US" sz="3200" dirty="0">
              <a:solidFill>
                <a:schemeClr val="accent6"/>
              </a:solidFill>
            </a:endParaRPr>
          </a:p>
          <a:p>
            <a:pPr lvl="0" algn="just"/>
            <a:r>
              <a:rPr lang="fr-FR" sz="3200" dirty="0">
                <a:solidFill>
                  <a:schemeClr val="accent6"/>
                </a:solidFill>
              </a:rPr>
              <a:t>Université du Cap : 200 millions Rand/an en royalties de brevets</a:t>
            </a:r>
            <a:endParaRPr lang="en-US" sz="3200" dirty="0">
              <a:solidFill>
                <a:schemeClr val="accent6"/>
              </a:solidFill>
            </a:endParaRPr>
          </a:p>
          <a:p>
            <a:pPr lvl="0" algn="just"/>
            <a:r>
              <a:rPr lang="fr-FR" sz="3200" dirty="0">
                <a:solidFill>
                  <a:schemeClr val="accent6"/>
                </a:solidFill>
              </a:rPr>
              <a:t>CSIR (Conseil pour la recherche scientifique et industrielle) « </a:t>
            </a:r>
            <a:r>
              <a:rPr lang="fr-FR" sz="3200" i="1" dirty="0">
                <a:solidFill>
                  <a:schemeClr val="accent6"/>
                </a:solidFill>
              </a:rPr>
              <a:t>70% de nos innovations minières viennent de l'amélioration de technologies brevetées ailleurs »</a:t>
            </a:r>
            <a:endParaRPr lang="en-US" sz="3200" dirty="0">
              <a:solidFill>
                <a:schemeClr val="accent6"/>
              </a:solidFill>
            </a:endParaRPr>
          </a:p>
          <a:p>
            <a:pPr marL="0" indent="0">
              <a:buNone/>
            </a:pPr>
            <a:endParaRPr lang="en-US" dirty="0">
              <a:solidFill>
                <a:schemeClr val="accent6"/>
              </a:solidFill>
            </a:endParaRPr>
          </a:p>
          <a:p>
            <a:pPr marL="0" indent="0" algn="just">
              <a:buNone/>
            </a:pPr>
            <a:endParaRPr lang="en-US" dirty="0"/>
          </a:p>
          <a:p>
            <a:pPr marL="0" lvl="0" indent="0" algn="just">
              <a:buNone/>
            </a:pPr>
            <a:endParaRPr lang="en-US" sz="3200" dirty="0">
              <a:solidFill>
                <a:schemeClr val="accent6"/>
              </a:solidFill>
            </a:endParaRPr>
          </a:p>
        </p:txBody>
      </p:sp>
    </p:spTree>
    <p:extLst>
      <p:ext uri="{BB962C8B-B14F-4D97-AF65-F5344CB8AC3E}">
        <p14:creationId xmlns:p14="http://schemas.microsoft.com/office/powerpoint/2010/main" val="270712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39C1C-6359-1F85-29BA-EED35FC2A132}"/>
              </a:ext>
            </a:extLst>
          </p:cNvPr>
          <p:cNvSpPr>
            <a:spLocks noGrp="1"/>
          </p:cNvSpPr>
          <p:nvPr>
            <p:ph type="title"/>
          </p:nvPr>
        </p:nvSpPr>
        <p:spPr>
          <a:xfrm>
            <a:off x="0" y="0"/>
            <a:ext cx="9144000" cy="836712"/>
          </a:xfrm>
        </p:spPr>
        <p:txBody>
          <a:bodyPr/>
          <a:lstStyle/>
          <a:p>
            <a:br>
              <a:rPr lang="fr-FR" sz="2800" dirty="0">
                <a:solidFill>
                  <a:srgbClr val="002060"/>
                </a:solidFill>
              </a:rPr>
            </a:br>
            <a:r>
              <a:rPr lang="fr-FR" sz="2800" dirty="0">
                <a:solidFill>
                  <a:srgbClr val="002060"/>
                </a:solidFill>
              </a:rPr>
              <a:t>Exemple d’un objectif en matière de développement et de technologie</a:t>
            </a:r>
            <a:br>
              <a:rPr lang="fr-FR" dirty="0">
                <a:solidFill>
                  <a:srgbClr val="002060"/>
                </a:solidFill>
              </a:rPr>
            </a:br>
            <a:endParaRPr lang="en-150" dirty="0"/>
          </a:p>
        </p:txBody>
      </p:sp>
      <p:sp>
        <p:nvSpPr>
          <p:cNvPr id="3" name="Content Placeholder 2">
            <a:extLst>
              <a:ext uri="{FF2B5EF4-FFF2-40B4-BE49-F238E27FC236}">
                <a16:creationId xmlns:a16="http://schemas.microsoft.com/office/drawing/2014/main" id="{F7622203-0A4E-8C29-77D1-AF51A18D689C}"/>
              </a:ext>
            </a:extLst>
          </p:cNvPr>
          <p:cNvSpPr>
            <a:spLocks noGrp="1"/>
          </p:cNvSpPr>
          <p:nvPr>
            <p:ph idx="1"/>
          </p:nvPr>
        </p:nvSpPr>
        <p:spPr>
          <a:xfrm>
            <a:off x="107504" y="1124744"/>
            <a:ext cx="9036496" cy="5472608"/>
          </a:xfrm>
        </p:spPr>
        <p:txBody>
          <a:bodyPr/>
          <a:lstStyle/>
          <a:p>
            <a:r>
              <a:rPr lang="fr-CH" dirty="0">
                <a:solidFill>
                  <a:srgbClr val="002060"/>
                </a:solidFill>
              </a:rPr>
              <a:t>EXEMPLE CONCRET: Un pays possède plusieurs ressources naturelles (or, diamant, cuivre, cobalt, café, cacao, etc.)</a:t>
            </a:r>
          </a:p>
          <a:p>
            <a:r>
              <a:rPr lang="fr-CH" dirty="0">
                <a:solidFill>
                  <a:srgbClr val="002060"/>
                </a:solidFill>
              </a:rPr>
              <a:t>Ce pays a toujours exporté ces matières premières à l’état brut et sa population figure parmi les plus pauvres de la planète</a:t>
            </a:r>
          </a:p>
          <a:p>
            <a:r>
              <a:rPr lang="fr-CH" dirty="0">
                <a:solidFill>
                  <a:srgbClr val="002060"/>
                </a:solidFill>
              </a:rPr>
              <a:t>Ce pays souhaite améliorer les conditions d’existence de sa population </a:t>
            </a:r>
          </a:p>
          <a:p>
            <a:r>
              <a:rPr lang="fr-CH" dirty="0">
                <a:solidFill>
                  <a:srgbClr val="002060"/>
                </a:solidFill>
              </a:rPr>
              <a:t>Pour rompre avec l’exportation de ses matières brutes, ce pays devrait changer de stratégie nationale en se positionnant dans les chaînes de valeur mondiales (pas forcément au sommet, mais petit à petit) </a:t>
            </a:r>
          </a:p>
          <a:p>
            <a:r>
              <a:rPr lang="fr-CH" dirty="0">
                <a:solidFill>
                  <a:srgbClr val="002060"/>
                </a:solidFill>
              </a:rPr>
              <a:t>Ainsi, pour chaque matière première précitée, il devrait étudier combien d’étapes existent dans une chaîne de valeur de transformation et se donner des moyens pour escalader cette chaîne </a:t>
            </a:r>
            <a:endParaRPr lang="en-150" dirty="0">
              <a:solidFill>
                <a:srgbClr val="002060"/>
              </a:solidFill>
            </a:endParaRPr>
          </a:p>
        </p:txBody>
      </p:sp>
    </p:spTree>
    <p:extLst>
      <p:ext uri="{BB962C8B-B14F-4D97-AF65-F5344CB8AC3E}">
        <p14:creationId xmlns:p14="http://schemas.microsoft.com/office/powerpoint/2010/main" val="1590219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020E7-2884-CD4E-459F-7668B05DC5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A2F4B-19DD-CEE0-3879-5ED8C29B95EC}"/>
              </a:ext>
            </a:extLst>
          </p:cNvPr>
          <p:cNvSpPr>
            <a:spLocks noGrp="1"/>
          </p:cNvSpPr>
          <p:nvPr>
            <p:ph type="title"/>
          </p:nvPr>
        </p:nvSpPr>
        <p:spPr>
          <a:xfrm>
            <a:off x="0" y="1"/>
            <a:ext cx="9108504" cy="692695"/>
          </a:xfrm>
        </p:spPr>
        <p:txBody>
          <a:bodyPr/>
          <a:lstStyle/>
          <a:p>
            <a:br>
              <a:rPr lang="en-US" dirty="0">
                <a:solidFill>
                  <a:schemeClr val="accent6"/>
                </a:solidFill>
              </a:rPr>
            </a:br>
            <a:br>
              <a:rPr lang="en-US" dirty="0">
                <a:solidFill>
                  <a:schemeClr val="accent6"/>
                </a:solidFill>
              </a:rPr>
            </a:br>
            <a:br>
              <a:rPr lang="en-US" dirty="0">
                <a:solidFill>
                  <a:schemeClr val="accent6"/>
                </a:solidFill>
              </a:rPr>
            </a:br>
            <a:br>
              <a:rPr lang="fr-FR" sz="3200" b="1" dirty="0">
                <a:solidFill>
                  <a:schemeClr val="accent6"/>
                </a:solidFill>
              </a:rPr>
            </a:br>
            <a:r>
              <a:rPr lang="en-US" b="1" dirty="0"/>
              <a:t>Le Maroc: Le champion </a:t>
            </a:r>
            <a:r>
              <a:rPr lang="en-US" b="1" dirty="0" err="1"/>
              <a:t>maghrébin</a:t>
            </a:r>
            <a:br>
              <a:rPr lang="en-US" dirty="0"/>
            </a:br>
            <a:br>
              <a:rPr lang="en-US" dirty="0"/>
            </a:br>
            <a:br>
              <a:rPr lang="en-US" sz="3200" b="1" dirty="0">
                <a:solidFill>
                  <a:schemeClr val="accent6"/>
                </a:solidFill>
              </a:rPr>
            </a:br>
            <a:r>
              <a:rPr lang="en-US" sz="3200" dirty="0">
                <a:solidFill>
                  <a:schemeClr val="accent6"/>
                </a:solidFill>
              </a:rPr>
              <a:t> </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4530B249-9EE3-4A23-9E97-E2D2FA52BA3F}"/>
              </a:ext>
            </a:extLst>
          </p:cNvPr>
          <p:cNvSpPr>
            <a:spLocks noGrp="1"/>
          </p:cNvSpPr>
          <p:nvPr>
            <p:ph idx="1"/>
          </p:nvPr>
        </p:nvSpPr>
        <p:spPr>
          <a:xfrm>
            <a:off x="35496" y="980728"/>
            <a:ext cx="9073008" cy="5904656"/>
          </a:xfrm>
        </p:spPr>
        <p:txBody>
          <a:bodyPr/>
          <a:lstStyle/>
          <a:p>
            <a:pPr lvl="0"/>
            <a:r>
              <a:rPr lang="fr-FR" sz="3200" dirty="0">
                <a:solidFill>
                  <a:schemeClr val="accent6"/>
                </a:solidFill>
              </a:rPr>
              <a:t>1 800 brevets/an – leader Afrique du Nord</a:t>
            </a:r>
            <a:endParaRPr lang="en-US" sz="3200" dirty="0">
              <a:solidFill>
                <a:schemeClr val="accent6"/>
              </a:solidFill>
            </a:endParaRPr>
          </a:p>
          <a:p>
            <a:pPr lvl="0"/>
            <a:r>
              <a:rPr lang="fr-FR" sz="3200" dirty="0">
                <a:solidFill>
                  <a:schemeClr val="accent6"/>
                </a:solidFill>
              </a:rPr>
              <a:t>Hub automobile africain (Renault, PSA, Ford) grâce à des ingénieurs formés à l’analyse des brevets</a:t>
            </a:r>
            <a:endParaRPr lang="en-US" sz="3200" dirty="0">
              <a:solidFill>
                <a:schemeClr val="accent6"/>
              </a:solidFill>
            </a:endParaRPr>
          </a:p>
          <a:p>
            <a:pPr lvl="0"/>
            <a:r>
              <a:rPr lang="fr-FR" sz="3200" dirty="0">
                <a:solidFill>
                  <a:schemeClr val="accent6"/>
                </a:solidFill>
              </a:rPr>
              <a:t>Leader africain en énergies solaires : complexe Noor (analyse systématique des brevets espagnols et allemands)</a:t>
            </a:r>
            <a:endParaRPr lang="en-US" sz="3200" dirty="0">
              <a:solidFill>
                <a:schemeClr val="accent6"/>
              </a:solidFill>
            </a:endParaRPr>
          </a:p>
          <a:p>
            <a:pPr lvl="0"/>
            <a:r>
              <a:rPr lang="fr-FR" sz="3200" dirty="0">
                <a:solidFill>
                  <a:schemeClr val="accent6"/>
                </a:solidFill>
              </a:rPr>
              <a:t>Technologies de valorisation des phosphates : 400+ brevets</a:t>
            </a:r>
          </a:p>
          <a:p>
            <a:pPr lvl="0"/>
            <a:r>
              <a:rPr lang="fr-FR" sz="3200" dirty="0">
                <a:solidFill>
                  <a:schemeClr val="accent6"/>
                </a:solidFill>
              </a:rPr>
              <a:t>1er pays africain en dépôts de brevets verts</a:t>
            </a:r>
            <a:br>
              <a:rPr lang="en-US" sz="3600" dirty="0">
                <a:solidFill>
                  <a:schemeClr val="accent6"/>
                </a:solidFill>
              </a:rPr>
            </a:br>
            <a:endParaRPr lang="en-US" sz="3600" dirty="0">
              <a:solidFill>
                <a:schemeClr val="accent6"/>
              </a:solidFill>
            </a:endParaRPr>
          </a:p>
          <a:p>
            <a:pPr marL="0" lvl="0" indent="0">
              <a:buNone/>
            </a:pPr>
            <a:endParaRPr lang="en-US" sz="3200" dirty="0">
              <a:solidFill>
                <a:schemeClr val="accent6"/>
              </a:solidFill>
            </a:endParaRPr>
          </a:p>
          <a:p>
            <a:pPr marL="0" indent="0">
              <a:buNone/>
            </a:pPr>
            <a:endParaRPr lang="en-US" dirty="0">
              <a:solidFill>
                <a:schemeClr val="accent6"/>
              </a:solidFill>
            </a:endParaRPr>
          </a:p>
          <a:p>
            <a:pPr marL="0" indent="0" algn="just">
              <a:buNone/>
            </a:pPr>
            <a:endParaRPr lang="en-US" dirty="0"/>
          </a:p>
          <a:p>
            <a:pPr marL="0" lvl="0" indent="0" algn="just">
              <a:buNone/>
            </a:pPr>
            <a:endParaRPr lang="en-US" sz="3200" dirty="0">
              <a:solidFill>
                <a:schemeClr val="accent6"/>
              </a:solidFill>
            </a:endParaRPr>
          </a:p>
        </p:txBody>
      </p:sp>
    </p:spTree>
    <p:extLst>
      <p:ext uri="{BB962C8B-B14F-4D97-AF65-F5344CB8AC3E}">
        <p14:creationId xmlns:p14="http://schemas.microsoft.com/office/powerpoint/2010/main" val="2974071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0A217-E068-0DE0-C2B5-805D456874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9BF6A1-B3B7-B9C0-981D-AD60588E2D0C}"/>
              </a:ext>
            </a:extLst>
          </p:cNvPr>
          <p:cNvSpPr>
            <a:spLocks noGrp="1"/>
          </p:cNvSpPr>
          <p:nvPr>
            <p:ph type="title"/>
          </p:nvPr>
        </p:nvSpPr>
        <p:spPr>
          <a:xfrm>
            <a:off x="0" y="1"/>
            <a:ext cx="9108504" cy="692695"/>
          </a:xfrm>
        </p:spPr>
        <p:txBody>
          <a:bodyPr/>
          <a:lstStyle/>
          <a:p>
            <a:br>
              <a:rPr lang="en-US" dirty="0">
                <a:solidFill>
                  <a:schemeClr val="accent6"/>
                </a:solidFill>
              </a:rPr>
            </a:br>
            <a:br>
              <a:rPr lang="en-US" dirty="0">
                <a:solidFill>
                  <a:schemeClr val="accent6"/>
                </a:solidFill>
              </a:rPr>
            </a:br>
            <a:br>
              <a:rPr lang="en-US" dirty="0">
                <a:solidFill>
                  <a:schemeClr val="accent6"/>
                </a:solidFill>
              </a:rPr>
            </a:br>
            <a:br>
              <a:rPr lang="fr-FR" sz="3200" b="1" dirty="0">
                <a:solidFill>
                  <a:schemeClr val="accent6"/>
                </a:solidFill>
              </a:rPr>
            </a:br>
            <a:r>
              <a:rPr lang="en-US" b="1" dirty="0"/>
              <a:t>La </a:t>
            </a:r>
            <a:r>
              <a:rPr lang="en-US" b="1" dirty="0" err="1"/>
              <a:t>Tunisie</a:t>
            </a:r>
            <a:r>
              <a:rPr lang="en-US" b="1" dirty="0"/>
              <a:t>: La Silicon Valley du Maghreb</a:t>
            </a:r>
            <a:br>
              <a:rPr lang="en-US" dirty="0"/>
            </a:br>
            <a:br>
              <a:rPr lang="en-US" dirty="0"/>
            </a:br>
            <a:br>
              <a:rPr lang="en-US" sz="3200" b="1" dirty="0">
                <a:solidFill>
                  <a:schemeClr val="accent6"/>
                </a:solidFill>
              </a:rPr>
            </a:br>
            <a:r>
              <a:rPr lang="en-US" sz="3200" dirty="0">
                <a:solidFill>
                  <a:schemeClr val="accent6"/>
                </a:solidFill>
              </a:rPr>
              <a:t> </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61E68B11-D82D-E1A3-6FC0-C3C0855D91FA}"/>
              </a:ext>
            </a:extLst>
          </p:cNvPr>
          <p:cNvSpPr>
            <a:spLocks noGrp="1"/>
          </p:cNvSpPr>
          <p:nvPr>
            <p:ph idx="1"/>
          </p:nvPr>
        </p:nvSpPr>
        <p:spPr>
          <a:xfrm>
            <a:off x="35496" y="980728"/>
            <a:ext cx="9073008" cy="5904656"/>
          </a:xfrm>
        </p:spPr>
        <p:txBody>
          <a:bodyPr/>
          <a:lstStyle/>
          <a:p>
            <a:pPr lvl="0"/>
            <a:r>
              <a:rPr lang="en-US" sz="3600" dirty="0">
                <a:solidFill>
                  <a:schemeClr val="accent6"/>
                </a:solidFill>
              </a:rPr>
              <a:t>Startup Act 2018 : </a:t>
            </a:r>
            <a:r>
              <a:rPr lang="en-US" sz="3600" dirty="0" err="1">
                <a:solidFill>
                  <a:schemeClr val="accent6"/>
                </a:solidFill>
              </a:rPr>
              <a:t>meilleure</a:t>
            </a:r>
            <a:r>
              <a:rPr lang="en-US" sz="3600" dirty="0">
                <a:solidFill>
                  <a:schemeClr val="accent6"/>
                </a:solidFill>
              </a:rPr>
              <a:t> </a:t>
            </a:r>
            <a:r>
              <a:rPr lang="en-US" sz="3600" dirty="0" err="1">
                <a:solidFill>
                  <a:schemeClr val="accent6"/>
                </a:solidFill>
              </a:rPr>
              <a:t>législation</a:t>
            </a:r>
            <a:r>
              <a:rPr lang="en-US" sz="3600" dirty="0">
                <a:solidFill>
                  <a:schemeClr val="accent6"/>
                </a:solidFill>
              </a:rPr>
              <a:t> </a:t>
            </a:r>
            <a:r>
              <a:rPr lang="en-US" sz="3600" dirty="0" err="1">
                <a:solidFill>
                  <a:schemeClr val="accent6"/>
                </a:solidFill>
              </a:rPr>
              <a:t>africaine</a:t>
            </a:r>
            <a:endParaRPr lang="en-US" sz="3600" dirty="0">
              <a:solidFill>
                <a:schemeClr val="accent6"/>
              </a:solidFill>
            </a:endParaRPr>
          </a:p>
          <a:p>
            <a:pPr lvl="0"/>
            <a:r>
              <a:rPr lang="en-US" sz="3600" dirty="0">
                <a:solidFill>
                  <a:schemeClr val="accent6"/>
                </a:solidFill>
              </a:rPr>
              <a:t>8 CATI </a:t>
            </a:r>
            <a:r>
              <a:rPr lang="en-US" sz="3600" dirty="0" err="1">
                <a:solidFill>
                  <a:schemeClr val="accent6"/>
                </a:solidFill>
              </a:rPr>
              <a:t>créés</a:t>
            </a:r>
            <a:r>
              <a:rPr lang="en-US" sz="3600" dirty="0">
                <a:solidFill>
                  <a:schemeClr val="accent6"/>
                </a:solidFill>
              </a:rPr>
              <a:t> avec </a:t>
            </a:r>
            <a:r>
              <a:rPr lang="en-US" sz="3600" dirty="0" err="1">
                <a:solidFill>
                  <a:schemeClr val="accent6"/>
                </a:solidFill>
              </a:rPr>
              <a:t>l’OMPI</a:t>
            </a:r>
            <a:endParaRPr lang="en-US" sz="3600" dirty="0">
              <a:solidFill>
                <a:schemeClr val="accent6"/>
              </a:solidFill>
            </a:endParaRPr>
          </a:p>
          <a:p>
            <a:pPr lvl="0"/>
            <a:r>
              <a:rPr lang="en-US" sz="3600" dirty="0">
                <a:solidFill>
                  <a:schemeClr val="accent6"/>
                </a:solidFill>
              </a:rPr>
              <a:t>1,500 brevets/an (vs 300 </a:t>
            </a:r>
            <a:r>
              <a:rPr lang="en-US" sz="3600" dirty="0" err="1">
                <a:solidFill>
                  <a:schemeClr val="accent6"/>
                </a:solidFill>
              </a:rPr>
              <a:t>en</a:t>
            </a:r>
            <a:r>
              <a:rPr lang="en-US" sz="3600" dirty="0">
                <a:solidFill>
                  <a:schemeClr val="accent6"/>
                </a:solidFill>
              </a:rPr>
              <a:t> 2010)</a:t>
            </a:r>
          </a:p>
          <a:p>
            <a:pPr lvl="0"/>
            <a:r>
              <a:rPr lang="en-US" sz="3600" dirty="0">
                <a:solidFill>
                  <a:schemeClr val="accent6"/>
                </a:solidFill>
              </a:rPr>
              <a:t>1,200+ startups </a:t>
            </a:r>
            <a:r>
              <a:rPr lang="en-US" sz="3600" dirty="0" err="1">
                <a:solidFill>
                  <a:schemeClr val="accent6"/>
                </a:solidFill>
              </a:rPr>
              <a:t>créées</a:t>
            </a:r>
            <a:r>
              <a:rPr lang="en-US" sz="3600" dirty="0">
                <a:solidFill>
                  <a:schemeClr val="accent6"/>
                </a:solidFill>
              </a:rPr>
              <a:t> </a:t>
            </a:r>
            <a:r>
              <a:rPr lang="en-US" sz="3600" dirty="0" err="1">
                <a:solidFill>
                  <a:schemeClr val="accent6"/>
                </a:solidFill>
              </a:rPr>
              <a:t>depuis</a:t>
            </a:r>
            <a:r>
              <a:rPr lang="en-US" sz="3600" dirty="0">
                <a:solidFill>
                  <a:schemeClr val="accent6"/>
                </a:solidFill>
              </a:rPr>
              <a:t> 2018</a:t>
            </a:r>
          </a:p>
          <a:p>
            <a:pPr lvl="0"/>
            <a:r>
              <a:rPr lang="en-US" sz="3600" dirty="0">
                <a:solidFill>
                  <a:schemeClr val="accent6"/>
                </a:solidFill>
              </a:rPr>
              <a:t>Leader </a:t>
            </a:r>
            <a:r>
              <a:rPr lang="en-US" sz="3600" dirty="0" err="1">
                <a:solidFill>
                  <a:schemeClr val="accent6"/>
                </a:solidFill>
              </a:rPr>
              <a:t>africain</a:t>
            </a:r>
            <a:r>
              <a:rPr lang="en-US" sz="3600" dirty="0">
                <a:solidFill>
                  <a:schemeClr val="accent6"/>
                </a:solidFill>
              </a:rPr>
              <a:t> </a:t>
            </a:r>
            <a:r>
              <a:rPr lang="en-US" sz="3600" dirty="0" err="1">
                <a:solidFill>
                  <a:schemeClr val="accent6"/>
                </a:solidFill>
              </a:rPr>
              <a:t>en</a:t>
            </a:r>
            <a:r>
              <a:rPr lang="en-US" sz="3600" dirty="0">
                <a:solidFill>
                  <a:schemeClr val="accent6"/>
                </a:solidFill>
              </a:rPr>
              <a:t> </a:t>
            </a:r>
            <a:r>
              <a:rPr lang="en-US" sz="3600" dirty="0" err="1">
                <a:solidFill>
                  <a:schemeClr val="accent6"/>
                </a:solidFill>
              </a:rPr>
              <a:t>cybersécurité</a:t>
            </a:r>
            <a:endParaRPr lang="en-US" sz="3600" dirty="0">
              <a:solidFill>
                <a:schemeClr val="accent6"/>
              </a:solidFill>
            </a:endParaRPr>
          </a:p>
          <a:p>
            <a:pPr marL="0" lvl="0" indent="0">
              <a:buNone/>
            </a:pPr>
            <a:br>
              <a:rPr lang="en-US" sz="3600" dirty="0">
                <a:solidFill>
                  <a:schemeClr val="accent6"/>
                </a:solidFill>
              </a:rPr>
            </a:br>
            <a:endParaRPr lang="en-US" sz="3600" dirty="0">
              <a:solidFill>
                <a:schemeClr val="accent6"/>
              </a:solidFill>
            </a:endParaRPr>
          </a:p>
          <a:p>
            <a:pPr marL="0" lvl="0" indent="0">
              <a:buNone/>
            </a:pPr>
            <a:endParaRPr lang="en-US" sz="3200" dirty="0">
              <a:solidFill>
                <a:schemeClr val="accent6"/>
              </a:solidFill>
            </a:endParaRPr>
          </a:p>
          <a:p>
            <a:pPr marL="0" indent="0">
              <a:buNone/>
            </a:pPr>
            <a:endParaRPr lang="en-US" dirty="0">
              <a:solidFill>
                <a:schemeClr val="accent6"/>
              </a:solidFill>
            </a:endParaRPr>
          </a:p>
          <a:p>
            <a:pPr marL="0" indent="0" algn="just">
              <a:buNone/>
            </a:pPr>
            <a:endParaRPr lang="en-US" dirty="0"/>
          </a:p>
          <a:p>
            <a:pPr marL="0" lvl="0" indent="0" algn="just">
              <a:buNone/>
            </a:pPr>
            <a:endParaRPr lang="en-US" sz="3200" dirty="0">
              <a:solidFill>
                <a:schemeClr val="accent6"/>
              </a:solidFill>
            </a:endParaRPr>
          </a:p>
        </p:txBody>
      </p:sp>
    </p:spTree>
    <p:extLst>
      <p:ext uri="{BB962C8B-B14F-4D97-AF65-F5344CB8AC3E}">
        <p14:creationId xmlns:p14="http://schemas.microsoft.com/office/powerpoint/2010/main" val="952495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91AD5-9DC6-B0A2-86E7-EA84177544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86E5D8-CE05-C6A5-C0EA-3CD29A192D1B}"/>
              </a:ext>
            </a:extLst>
          </p:cNvPr>
          <p:cNvSpPr>
            <a:spLocks noGrp="1"/>
          </p:cNvSpPr>
          <p:nvPr>
            <p:ph type="title"/>
          </p:nvPr>
        </p:nvSpPr>
        <p:spPr>
          <a:xfrm>
            <a:off x="0" y="1"/>
            <a:ext cx="9108504" cy="548679"/>
          </a:xfrm>
        </p:spPr>
        <p:txBody>
          <a:bodyPr/>
          <a:lstStyle/>
          <a:p>
            <a:br>
              <a:rPr lang="en-US" dirty="0">
                <a:solidFill>
                  <a:schemeClr val="accent6"/>
                </a:solidFill>
              </a:rPr>
            </a:br>
            <a:r>
              <a:rPr lang="en-US" dirty="0">
                <a:solidFill>
                  <a:schemeClr val="accent6"/>
                </a:solidFill>
              </a:rPr>
              <a:t>Quel est le point </a:t>
            </a:r>
            <a:r>
              <a:rPr lang="en-US" dirty="0" err="1">
                <a:solidFill>
                  <a:schemeClr val="accent6"/>
                </a:solidFill>
              </a:rPr>
              <a:t>commun</a:t>
            </a:r>
            <a:r>
              <a:rPr lang="en-US" dirty="0">
                <a:solidFill>
                  <a:schemeClr val="accent6"/>
                </a:solidFill>
              </a:rPr>
              <a:t> de </a:t>
            </a:r>
            <a:r>
              <a:rPr lang="en-US" dirty="0" err="1">
                <a:solidFill>
                  <a:schemeClr val="accent6"/>
                </a:solidFill>
              </a:rPr>
              <a:t>ces</a:t>
            </a:r>
            <a:r>
              <a:rPr lang="en-US" dirty="0">
                <a:solidFill>
                  <a:schemeClr val="accent6"/>
                </a:solidFill>
              </a:rPr>
              <a:t> miracles?</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99C01776-4E1F-C06C-B4BD-609B770F9067}"/>
              </a:ext>
            </a:extLst>
          </p:cNvPr>
          <p:cNvSpPr>
            <a:spLocks noGrp="1"/>
          </p:cNvSpPr>
          <p:nvPr>
            <p:ph idx="1"/>
          </p:nvPr>
        </p:nvSpPr>
        <p:spPr>
          <a:xfrm>
            <a:off x="35496" y="692696"/>
            <a:ext cx="9073008" cy="6192688"/>
          </a:xfrm>
        </p:spPr>
        <p:txBody>
          <a:bodyPr/>
          <a:lstStyle/>
          <a:p>
            <a:pPr algn="just"/>
            <a:r>
              <a:rPr lang="fr-FR" b="1" dirty="0">
                <a:solidFill>
                  <a:schemeClr val="accent6"/>
                </a:solidFill>
              </a:rPr>
              <a:t>Ce n’est pas la richesse naturelle:</a:t>
            </a:r>
            <a:r>
              <a:rPr lang="fr-FR" dirty="0">
                <a:solidFill>
                  <a:schemeClr val="accent6"/>
                </a:solidFill>
              </a:rPr>
              <a:t> Singapour n’a rien, la Corée non plus et Taiwan non plus!</a:t>
            </a:r>
            <a:endParaRPr lang="en-US" dirty="0">
              <a:solidFill>
                <a:schemeClr val="accent6"/>
              </a:solidFill>
            </a:endParaRPr>
          </a:p>
          <a:p>
            <a:pPr algn="just"/>
            <a:r>
              <a:rPr lang="fr-FR" b="1" dirty="0">
                <a:solidFill>
                  <a:schemeClr val="accent6"/>
                </a:solidFill>
              </a:rPr>
              <a:t>Ce n’est pas l’aide internationale:</a:t>
            </a:r>
            <a:r>
              <a:rPr lang="fr-FR" dirty="0">
                <a:solidFill>
                  <a:schemeClr val="accent6"/>
                </a:solidFill>
              </a:rPr>
              <a:t> Ces pays se sont développés souvent malgré l’absence d’aide massive</a:t>
            </a:r>
            <a:endParaRPr lang="en-US" dirty="0">
              <a:solidFill>
                <a:schemeClr val="accent6"/>
              </a:solidFill>
            </a:endParaRPr>
          </a:p>
          <a:p>
            <a:pPr algn="just"/>
            <a:r>
              <a:rPr lang="fr-FR" b="1" dirty="0">
                <a:solidFill>
                  <a:schemeClr val="accent6"/>
                </a:solidFill>
              </a:rPr>
              <a:t>Ce n’est pas la taille: </a:t>
            </a:r>
            <a:r>
              <a:rPr lang="fr-FR" dirty="0">
                <a:solidFill>
                  <a:schemeClr val="accent6"/>
                </a:solidFill>
              </a:rPr>
              <a:t>Singapour a 6 millions d’habitants, Île Maurice en a 1.3 million</a:t>
            </a:r>
            <a:endParaRPr lang="en-US" dirty="0">
              <a:solidFill>
                <a:schemeClr val="accent6"/>
              </a:solidFill>
            </a:endParaRPr>
          </a:p>
          <a:p>
            <a:pPr algn="just"/>
            <a:r>
              <a:rPr lang="fr-FR" b="1" dirty="0">
                <a:solidFill>
                  <a:schemeClr val="accent6"/>
                </a:solidFill>
              </a:rPr>
              <a:t>Ce n’est pas la chance: </a:t>
            </a:r>
            <a:r>
              <a:rPr lang="fr-FR" dirty="0">
                <a:solidFill>
                  <a:schemeClr val="accent6"/>
                </a:solidFill>
              </a:rPr>
              <a:t>Ces transformations ont pris 5, 10, 20, 30, 40 ans de travail acharné</a:t>
            </a:r>
            <a:endParaRPr lang="en-US" dirty="0">
              <a:solidFill>
                <a:schemeClr val="accent6"/>
              </a:solidFill>
            </a:endParaRPr>
          </a:p>
          <a:p>
            <a:pPr algn="just"/>
            <a:r>
              <a:rPr lang="fr-FR" b="1" dirty="0">
                <a:solidFill>
                  <a:schemeClr val="accent6"/>
                </a:solidFill>
              </a:rPr>
              <a:t>C’est l’accès organisé et l’exploitation stratégique de l’information en matière de brevets qui est le moteur de leur développement!</a:t>
            </a:r>
            <a:endParaRPr lang="en-US" dirty="0">
              <a:solidFill>
                <a:schemeClr val="accent6"/>
              </a:solidFill>
            </a:endParaRPr>
          </a:p>
          <a:p>
            <a:pPr algn="just"/>
            <a:r>
              <a:rPr lang="fr-FR" dirty="0">
                <a:solidFill>
                  <a:schemeClr val="accent6"/>
                </a:solidFill>
              </a:rPr>
              <a:t>Ces pays ont compris une vérité simple mais puissante que l’OMPI, à travers ce séminaire, veut graver dans vos esprits aujourd’hui  (voir la diapositive suivante)</a:t>
            </a:r>
            <a:endParaRPr lang="en-US" dirty="0">
              <a:solidFill>
                <a:schemeClr val="accent6"/>
              </a:solidFill>
            </a:endParaRPr>
          </a:p>
          <a:p>
            <a:pPr marL="0" lvl="0" indent="0" algn="just">
              <a:buNone/>
            </a:pPr>
            <a:endParaRPr lang="en-US" sz="3200" dirty="0">
              <a:solidFill>
                <a:schemeClr val="accent6"/>
              </a:solidFill>
            </a:endParaRPr>
          </a:p>
        </p:txBody>
      </p:sp>
    </p:spTree>
    <p:extLst>
      <p:ext uri="{BB962C8B-B14F-4D97-AF65-F5344CB8AC3E}">
        <p14:creationId xmlns:p14="http://schemas.microsoft.com/office/powerpoint/2010/main" val="2384440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A9680-08CF-C804-FFDE-A78F514985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0BA6B3-A5D7-BD40-061C-9358CF3284C4}"/>
              </a:ext>
            </a:extLst>
          </p:cNvPr>
          <p:cNvSpPr>
            <a:spLocks noGrp="1"/>
          </p:cNvSpPr>
          <p:nvPr>
            <p:ph type="title"/>
          </p:nvPr>
        </p:nvSpPr>
        <p:spPr>
          <a:xfrm>
            <a:off x="0" y="1"/>
            <a:ext cx="9108504" cy="404663"/>
          </a:xfrm>
        </p:spPr>
        <p:txBody>
          <a:bodyPr/>
          <a:lstStyle/>
          <a:p>
            <a:br>
              <a:rPr lang="en-US" sz="2800" dirty="0">
                <a:solidFill>
                  <a:schemeClr val="accent6"/>
                </a:solidFill>
              </a:rPr>
            </a:br>
            <a:r>
              <a:rPr lang="en-US" sz="2800" dirty="0">
                <a:solidFill>
                  <a:schemeClr val="accent6"/>
                </a:solidFill>
              </a:rPr>
              <a:t>Quel est le point </a:t>
            </a:r>
            <a:r>
              <a:rPr lang="en-US" sz="2800" dirty="0" err="1">
                <a:solidFill>
                  <a:schemeClr val="accent6"/>
                </a:solidFill>
              </a:rPr>
              <a:t>commun</a:t>
            </a:r>
            <a:r>
              <a:rPr lang="en-US" sz="2800" dirty="0">
                <a:solidFill>
                  <a:schemeClr val="accent6"/>
                </a:solidFill>
              </a:rPr>
              <a:t> de </a:t>
            </a:r>
            <a:r>
              <a:rPr lang="en-US" sz="2800" dirty="0" err="1">
                <a:solidFill>
                  <a:schemeClr val="accent6"/>
                </a:solidFill>
              </a:rPr>
              <a:t>ces</a:t>
            </a:r>
            <a:r>
              <a:rPr lang="en-US" sz="2800" dirty="0">
                <a:solidFill>
                  <a:schemeClr val="accent6"/>
                </a:solidFill>
              </a:rPr>
              <a:t> miracles?</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C7BFD2A5-CA34-367B-61F8-EC61CD5F6AC5}"/>
              </a:ext>
            </a:extLst>
          </p:cNvPr>
          <p:cNvSpPr>
            <a:spLocks noGrp="1"/>
          </p:cNvSpPr>
          <p:nvPr>
            <p:ph idx="1"/>
          </p:nvPr>
        </p:nvSpPr>
        <p:spPr>
          <a:xfrm>
            <a:off x="35496" y="476672"/>
            <a:ext cx="9073008" cy="6408712"/>
          </a:xfrm>
        </p:spPr>
        <p:txBody>
          <a:bodyPr/>
          <a:lstStyle/>
          <a:p>
            <a:pPr algn="just"/>
            <a:r>
              <a:rPr lang="fr-FR" b="1" dirty="0">
                <a:solidFill>
                  <a:schemeClr val="accent6"/>
                </a:solidFill>
              </a:rPr>
              <a:t>Dans les 150 millions de documents de brevets accessibles gratuitement notamment à travers PATENTSCOPE, il y a des solutions à presque tous nos problèmes techniques et économiques</a:t>
            </a:r>
            <a:endParaRPr lang="en-US" dirty="0">
              <a:solidFill>
                <a:schemeClr val="accent6"/>
              </a:solidFill>
            </a:endParaRPr>
          </a:p>
          <a:p>
            <a:pPr algn="just"/>
            <a:r>
              <a:rPr lang="fr-FR" dirty="0">
                <a:solidFill>
                  <a:schemeClr val="accent6"/>
                </a:solidFill>
              </a:rPr>
              <a:t>Comment améliorer le rendement du cacao dans les climats tropicaux ? </a:t>
            </a:r>
            <a:r>
              <a:rPr lang="fr-FR" b="1" dirty="0">
                <a:solidFill>
                  <a:schemeClr val="accent6"/>
                </a:solidFill>
              </a:rPr>
              <a:t>La réponse technique est dans les brevets</a:t>
            </a:r>
            <a:endParaRPr lang="en-US" dirty="0">
              <a:solidFill>
                <a:schemeClr val="accent6"/>
              </a:solidFill>
            </a:endParaRPr>
          </a:p>
          <a:p>
            <a:pPr algn="just"/>
            <a:r>
              <a:rPr lang="fr-FR" dirty="0">
                <a:solidFill>
                  <a:schemeClr val="accent6"/>
                </a:solidFill>
              </a:rPr>
              <a:t>Comment transformer l’anacarde localement (noix de cajou) pour créer de la valeur ajoutée ? </a:t>
            </a:r>
            <a:r>
              <a:rPr lang="fr-FR" b="1" dirty="0">
                <a:solidFill>
                  <a:schemeClr val="accent6"/>
                </a:solidFill>
              </a:rPr>
              <a:t>C’est dans les brevets</a:t>
            </a:r>
            <a:endParaRPr lang="en-US" dirty="0">
              <a:solidFill>
                <a:schemeClr val="accent6"/>
              </a:solidFill>
            </a:endParaRPr>
          </a:p>
          <a:p>
            <a:pPr algn="just"/>
            <a:r>
              <a:rPr lang="fr-FR" dirty="0">
                <a:solidFill>
                  <a:schemeClr val="accent6"/>
                </a:solidFill>
              </a:rPr>
              <a:t>Comment purifier l’eau à bas coût dans les zones rurales ? </a:t>
            </a:r>
            <a:r>
              <a:rPr lang="fr-FR" b="1" dirty="0">
                <a:solidFill>
                  <a:schemeClr val="accent6"/>
                </a:solidFill>
              </a:rPr>
              <a:t>C’est dans les brevets</a:t>
            </a:r>
            <a:endParaRPr lang="en-US" dirty="0">
              <a:solidFill>
                <a:schemeClr val="accent6"/>
              </a:solidFill>
            </a:endParaRPr>
          </a:p>
          <a:p>
            <a:pPr algn="just"/>
            <a:r>
              <a:rPr lang="fr-FR" dirty="0">
                <a:solidFill>
                  <a:schemeClr val="accent6"/>
                </a:solidFill>
              </a:rPr>
              <a:t>Comment produire de l’énergie solaire adaptée à nos besoins africains ? </a:t>
            </a:r>
            <a:r>
              <a:rPr lang="fr-FR" b="1" dirty="0">
                <a:solidFill>
                  <a:schemeClr val="accent6"/>
                </a:solidFill>
              </a:rPr>
              <a:t>C’est dans les brevets</a:t>
            </a:r>
            <a:endParaRPr lang="en-US" dirty="0">
              <a:solidFill>
                <a:schemeClr val="accent6"/>
              </a:solidFill>
            </a:endParaRPr>
          </a:p>
          <a:p>
            <a:pPr algn="just"/>
            <a:r>
              <a:rPr lang="fr-FR" dirty="0">
                <a:solidFill>
                  <a:schemeClr val="accent6"/>
                </a:solidFill>
              </a:rPr>
              <a:t>Comment traiter les maladies tropicales négligées ? </a:t>
            </a:r>
            <a:r>
              <a:rPr lang="fr-FR" b="1" dirty="0">
                <a:solidFill>
                  <a:schemeClr val="accent6"/>
                </a:solidFill>
              </a:rPr>
              <a:t>C’est dans les brevets</a:t>
            </a:r>
            <a:endParaRPr lang="en-US" dirty="0">
              <a:solidFill>
                <a:schemeClr val="accent6"/>
              </a:solidFill>
            </a:endParaRPr>
          </a:p>
          <a:p>
            <a:pPr algn="just"/>
            <a:r>
              <a:rPr lang="fr-FR" dirty="0">
                <a:solidFill>
                  <a:schemeClr val="accent6"/>
                </a:solidFill>
              </a:rPr>
              <a:t>Comment développer des applications mobiles de paiement ? </a:t>
            </a:r>
            <a:r>
              <a:rPr lang="fr-FR" b="1" dirty="0">
                <a:solidFill>
                  <a:schemeClr val="accent6"/>
                </a:solidFill>
              </a:rPr>
              <a:t>C’est dans les brevets</a:t>
            </a:r>
            <a:endParaRPr lang="en-US" dirty="0">
              <a:solidFill>
                <a:schemeClr val="accent6"/>
              </a:solidFill>
            </a:endParaRPr>
          </a:p>
          <a:p>
            <a:pPr marL="0" lvl="0" indent="0" algn="just">
              <a:buNone/>
            </a:pPr>
            <a:endParaRPr lang="en-US" sz="3200" dirty="0">
              <a:solidFill>
                <a:schemeClr val="accent6"/>
              </a:solidFill>
            </a:endParaRPr>
          </a:p>
        </p:txBody>
      </p:sp>
    </p:spTree>
    <p:extLst>
      <p:ext uri="{BB962C8B-B14F-4D97-AF65-F5344CB8AC3E}">
        <p14:creationId xmlns:p14="http://schemas.microsoft.com/office/powerpoint/2010/main" val="1900149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E9C1D-06B5-CBCD-AB43-09C848AFE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9D12AF-3E3C-A1FE-18C9-B5DB2ABF1A78}"/>
              </a:ext>
            </a:extLst>
          </p:cNvPr>
          <p:cNvSpPr>
            <a:spLocks noGrp="1"/>
          </p:cNvSpPr>
          <p:nvPr>
            <p:ph type="title"/>
          </p:nvPr>
        </p:nvSpPr>
        <p:spPr>
          <a:xfrm>
            <a:off x="0" y="1"/>
            <a:ext cx="9108504" cy="404663"/>
          </a:xfrm>
        </p:spPr>
        <p:txBody>
          <a:bodyPr/>
          <a:lstStyle/>
          <a:p>
            <a:br>
              <a:rPr lang="en-US" sz="2800" dirty="0">
                <a:solidFill>
                  <a:schemeClr val="accent6"/>
                </a:solidFill>
              </a:rPr>
            </a:br>
            <a:r>
              <a:rPr lang="en-US" sz="2800" dirty="0">
                <a:solidFill>
                  <a:schemeClr val="accent6"/>
                </a:solidFill>
              </a:rPr>
              <a:t>La RDC </a:t>
            </a:r>
            <a:r>
              <a:rPr lang="en-US" sz="2800" dirty="0" err="1">
                <a:solidFill>
                  <a:schemeClr val="accent6"/>
                </a:solidFill>
              </a:rPr>
              <a:t>peut</a:t>
            </a:r>
            <a:r>
              <a:rPr lang="en-US" sz="2800" dirty="0">
                <a:solidFill>
                  <a:schemeClr val="accent6"/>
                </a:solidFill>
              </a:rPr>
              <a:t> </a:t>
            </a:r>
            <a:r>
              <a:rPr lang="en-US" sz="2800" dirty="0" err="1">
                <a:solidFill>
                  <a:schemeClr val="accent6"/>
                </a:solidFill>
              </a:rPr>
              <a:t>aussi</a:t>
            </a:r>
            <a:r>
              <a:rPr lang="en-US" sz="2800" dirty="0">
                <a:solidFill>
                  <a:schemeClr val="accent6"/>
                </a:solidFill>
              </a:rPr>
              <a:t> faire la </a:t>
            </a:r>
            <a:r>
              <a:rPr lang="en-US" sz="2800" dirty="0" err="1">
                <a:solidFill>
                  <a:schemeClr val="accent6"/>
                </a:solidFill>
              </a:rPr>
              <a:t>même</a:t>
            </a:r>
            <a:r>
              <a:rPr lang="en-US" sz="2800" dirty="0">
                <a:solidFill>
                  <a:schemeClr val="accent6"/>
                </a:solidFill>
              </a:rPr>
              <a:t> chose</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B5FD4D09-876A-79E9-4771-BB917162C294}"/>
              </a:ext>
            </a:extLst>
          </p:cNvPr>
          <p:cNvSpPr>
            <a:spLocks noGrp="1"/>
          </p:cNvSpPr>
          <p:nvPr>
            <p:ph idx="1"/>
          </p:nvPr>
        </p:nvSpPr>
        <p:spPr>
          <a:xfrm>
            <a:off x="35496" y="476672"/>
            <a:ext cx="9073008" cy="6408712"/>
          </a:xfrm>
        </p:spPr>
        <p:txBody>
          <a:bodyPr/>
          <a:lstStyle/>
          <a:p>
            <a:pPr algn="just"/>
            <a:r>
              <a:rPr lang="fr-FR" sz="2800" b="1" dirty="0">
                <a:solidFill>
                  <a:schemeClr val="accent6"/>
                </a:solidFill>
              </a:rPr>
              <a:t>On l’a déjà vu plus haut que la RDC est un scandale géologique</a:t>
            </a:r>
            <a:endParaRPr lang="en-US" sz="2800" dirty="0">
              <a:solidFill>
                <a:schemeClr val="accent6"/>
              </a:solidFill>
            </a:endParaRPr>
          </a:p>
          <a:p>
            <a:pPr algn="just"/>
            <a:r>
              <a:rPr lang="fr-FR" sz="2800" dirty="0">
                <a:solidFill>
                  <a:schemeClr val="accent6"/>
                </a:solidFill>
              </a:rPr>
              <a:t>Elle a une population parmi les plus intelligentes et les plus créatrices au monde</a:t>
            </a:r>
          </a:p>
          <a:p>
            <a:pPr algn="just"/>
            <a:r>
              <a:rPr lang="fr-FR" sz="2800" dirty="0">
                <a:solidFill>
                  <a:schemeClr val="accent6"/>
                </a:solidFill>
              </a:rPr>
              <a:t>Elle a un gouvernement qui souhaite diversifier son économie</a:t>
            </a:r>
          </a:p>
          <a:p>
            <a:pPr algn="just"/>
            <a:r>
              <a:rPr lang="fr-FR" sz="2800" dirty="0">
                <a:solidFill>
                  <a:schemeClr val="accent6"/>
                </a:solidFill>
              </a:rPr>
              <a:t>Dès ce jour, la RDC devrait matérialiser sa stratégie nationale de développement, en suivant les exemples des autres pays mentionnés ici</a:t>
            </a:r>
          </a:p>
          <a:p>
            <a:pPr algn="just"/>
            <a:r>
              <a:rPr lang="fr-FR" sz="2800" dirty="0">
                <a:solidFill>
                  <a:schemeClr val="accent6"/>
                </a:solidFill>
              </a:rPr>
              <a:t>Dans les diapositives suivantes, nous allons rapidement un domaine où la RDC peut devenir une grande puissance mondiale </a:t>
            </a:r>
          </a:p>
          <a:p>
            <a:pPr algn="just"/>
            <a:endParaRPr lang="en-US" dirty="0">
              <a:solidFill>
                <a:schemeClr val="accent6"/>
              </a:solidFill>
            </a:endParaRPr>
          </a:p>
          <a:p>
            <a:pPr marL="0" lvl="0" indent="0" algn="just">
              <a:buNone/>
            </a:pPr>
            <a:endParaRPr lang="en-US" sz="3200" dirty="0">
              <a:solidFill>
                <a:schemeClr val="accent6"/>
              </a:solidFill>
            </a:endParaRPr>
          </a:p>
        </p:txBody>
      </p:sp>
    </p:spTree>
    <p:extLst>
      <p:ext uri="{BB962C8B-B14F-4D97-AF65-F5344CB8AC3E}">
        <p14:creationId xmlns:p14="http://schemas.microsoft.com/office/powerpoint/2010/main" val="64119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6C4B1-A13B-834A-4F85-0F12BDC43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B83F7A-F92A-4D1D-B5CC-038A21A1B4EC}"/>
              </a:ext>
            </a:extLst>
          </p:cNvPr>
          <p:cNvSpPr>
            <a:spLocks noGrp="1"/>
          </p:cNvSpPr>
          <p:nvPr>
            <p:ph type="title"/>
          </p:nvPr>
        </p:nvSpPr>
        <p:spPr>
          <a:xfrm>
            <a:off x="323528" y="0"/>
            <a:ext cx="8496944" cy="731837"/>
          </a:xfrm>
        </p:spPr>
        <p:txBody>
          <a:bodyPr/>
          <a:lstStyle/>
          <a:p>
            <a:r>
              <a:rPr lang="en-US" sz="2800" dirty="0"/>
              <a:t>Le Manioc: </a:t>
            </a:r>
            <a:r>
              <a:rPr lang="en-US" sz="2800" dirty="0" err="1"/>
              <a:t>L’exploitation</a:t>
            </a:r>
            <a:r>
              <a:rPr lang="en-US" sz="2800" dirty="0"/>
              <a:t> des technologies </a:t>
            </a:r>
            <a:r>
              <a:rPr lang="en-US" sz="2800" dirty="0" err="1"/>
              <a:t>agricoles</a:t>
            </a:r>
            <a:r>
              <a:rPr lang="en-US" sz="2800" dirty="0"/>
              <a:t> continues dans PATENTSCOPE </a:t>
            </a:r>
          </a:p>
        </p:txBody>
      </p:sp>
      <p:sp>
        <p:nvSpPr>
          <p:cNvPr id="3" name="Content Placeholder 2">
            <a:extLst>
              <a:ext uri="{FF2B5EF4-FFF2-40B4-BE49-F238E27FC236}">
                <a16:creationId xmlns:a16="http://schemas.microsoft.com/office/drawing/2014/main" id="{CAD753D2-8EE4-35F9-5B67-2B177CD7A718}"/>
              </a:ext>
            </a:extLst>
          </p:cNvPr>
          <p:cNvSpPr>
            <a:spLocks noGrp="1"/>
          </p:cNvSpPr>
          <p:nvPr>
            <p:ph idx="1"/>
          </p:nvPr>
        </p:nvSpPr>
        <p:spPr>
          <a:xfrm>
            <a:off x="0" y="908721"/>
            <a:ext cx="9144000" cy="5040560"/>
          </a:xfrm>
        </p:spPr>
        <p:txBody>
          <a:bodyPr/>
          <a:lstStyle/>
          <a:p>
            <a:pPr algn="just"/>
            <a:r>
              <a:rPr lang="en-US" dirty="0" err="1">
                <a:solidFill>
                  <a:schemeClr val="accent6"/>
                </a:solidFill>
              </a:rPr>
              <a:t>Selon</a:t>
            </a:r>
            <a:r>
              <a:rPr lang="en-US" dirty="0">
                <a:solidFill>
                  <a:schemeClr val="accent6"/>
                </a:solidFill>
              </a:rPr>
              <a:t> la FAO, le Congo (RDC) </a:t>
            </a:r>
            <a:r>
              <a:rPr lang="en-US" dirty="0" err="1">
                <a:solidFill>
                  <a:schemeClr val="accent6"/>
                </a:solidFill>
              </a:rPr>
              <a:t>produit</a:t>
            </a:r>
            <a:r>
              <a:rPr lang="en-US" dirty="0">
                <a:solidFill>
                  <a:schemeClr val="accent6"/>
                </a:solidFill>
              </a:rPr>
              <a:t> entre 30 et 40 millions de </a:t>
            </a:r>
            <a:r>
              <a:rPr lang="en-US" dirty="0" err="1">
                <a:solidFill>
                  <a:schemeClr val="accent6"/>
                </a:solidFill>
              </a:rPr>
              <a:t>tonnes</a:t>
            </a:r>
            <a:r>
              <a:rPr lang="en-US" dirty="0">
                <a:solidFill>
                  <a:schemeClr val="accent6"/>
                </a:solidFill>
              </a:rPr>
              <a:t> par an, derrière le Nigeria (environ 60 millions de </a:t>
            </a:r>
            <a:r>
              <a:rPr lang="en-US" dirty="0" err="1">
                <a:solidFill>
                  <a:schemeClr val="accent6"/>
                </a:solidFill>
              </a:rPr>
              <a:t>tonnes</a:t>
            </a:r>
            <a:r>
              <a:rPr lang="en-US" dirty="0">
                <a:solidFill>
                  <a:schemeClr val="accent6"/>
                </a:solidFill>
              </a:rPr>
              <a:t>/an) et </a:t>
            </a:r>
            <a:r>
              <a:rPr lang="en-US" dirty="0" err="1">
                <a:solidFill>
                  <a:schemeClr val="accent6"/>
                </a:solidFill>
              </a:rPr>
              <a:t>devant</a:t>
            </a:r>
            <a:r>
              <a:rPr lang="en-US" dirty="0">
                <a:solidFill>
                  <a:schemeClr val="accent6"/>
                </a:solidFill>
              </a:rPr>
              <a:t> la </a:t>
            </a:r>
            <a:r>
              <a:rPr lang="en-US" dirty="0" err="1">
                <a:solidFill>
                  <a:schemeClr val="accent6"/>
                </a:solidFill>
              </a:rPr>
              <a:t>Thaïlande</a:t>
            </a:r>
            <a:r>
              <a:rPr lang="en-US" dirty="0">
                <a:solidFill>
                  <a:schemeClr val="accent6"/>
                </a:solidFill>
              </a:rPr>
              <a:t> (env. 30 millions de </a:t>
            </a:r>
            <a:r>
              <a:rPr lang="en-US" dirty="0" err="1">
                <a:solidFill>
                  <a:schemeClr val="accent6"/>
                </a:solidFill>
              </a:rPr>
              <a:t>tonnes</a:t>
            </a:r>
            <a:r>
              <a:rPr lang="en-US" dirty="0">
                <a:solidFill>
                  <a:schemeClr val="accent6"/>
                </a:solidFill>
              </a:rPr>
              <a:t>/an</a:t>
            </a:r>
          </a:p>
          <a:p>
            <a:pPr algn="just"/>
            <a:r>
              <a:rPr lang="en-US" dirty="0">
                <a:solidFill>
                  <a:schemeClr val="accent6"/>
                </a:solidFill>
              </a:rPr>
              <a:t>Le manioc </a:t>
            </a:r>
            <a:r>
              <a:rPr lang="en-US" dirty="0" err="1">
                <a:solidFill>
                  <a:schemeClr val="accent6"/>
                </a:solidFill>
              </a:rPr>
              <a:t>peut</a:t>
            </a:r>
            <a:r>
              <a:rPr lang="en-US" dirty="0">
                <a:solidFill>
                  <a:schemeClr val="accent6"/>
                </a:solidFill>
              </a:rPr>
              <a:t> alimenter </a:t>
            </a:r>
            <a:r>
              <a:rPr lang="en-US" dirty="0" err="1">
                <a:solidFill>
                  <a:schemeClr val="accent6"/>
                </a:solidFill>
              </a:rPr>
              <a:t>une</a:t>
            </a:r>
            <a:r>
              <a:rPr lang="en-US" dirty="0">
                <a:solidFill>
                  <a:schemeClr val="accent6"/>
                </a:solidFill>
              </a:rPr>
              <a:t> </a:t>
            </a:r>
            <a:r>
              <a:rPr lang="en-US" dirty="0" err="1">
                <a:solidFill>
                  <a:schemeClr val="accent6"/>
                </a:solidFill>
              </a:rPr>
              <a:t>industrie</a:t>
            </a:r>
            <a:r>
              <a:rPr lang="en-US" dirty="0">
                <a:solidFill>
                  <a:schemeClr val="accent6"/>
                </a:solidFill>
              </a:rPr>
              <a:t> de </a:t>
            </a:r>
            <a:r>
              <a:rPr lang="en-US" dirty="0" err="1">
                <a:solidFill>
                  <a:schemeClr val="accent6"/>
                </a:solidFill>
              </a:rPr>
              <a:t>plusieurs</a:t>
            </a:r>
            <a:r>
              <a:rPr lang="en-US" dirty="0">
                <a:solidFill>
                  <a:schemeClr val="accent6"/>
                </a:solidFill>
              </a:rPr>
              <a:t> milliards de dollars</a:t>
            </a:r>
          </a:p>
          <a:p>
            <a:pPr algn="just"/>
            <a:r>
              <a:rPr lang="en-US" dirty="0">
                <a:solidFill>
                  <a:schemeClr val="accent6"/>
                </a:solidFill>
              </a:rPr>
              <a:t>La </a:t>
            </a:r>
            <a:r>
              <a:rPr lang="en-US" dirty="0" err="1">
                <a:solidFill>
                  <a:schemeClr val="accent6"/>
                </a:solidFill>
              </a:rPr>
              <a:t>majorité</a:t>
            </a:r>
            <a:r>
              <a:rPr lang="en-US" dirty="0">
                <a:solidFill>
                  <a:schemeClr val="accent6"/>
                </a:solidFill>
              </a:rPr>
              <a:t> de la production est consommé </a:t>
            </a:r>
            <a:r>
              <a:rPr lang="en-US" dirty="0" err="1">
                <a:solidFill>
                  <a:schemeClr val="accent6"/>
                </a:solidFill>
              </a:rPr>
              <a:t>localement</a:t>
            </a:r>
            <a:r>
              <a:rPr lang="en-US" dirty="0">
                <a:solidFill>
                  <a:schemeClr val="accent6"/>
                </a:solidFill>
              </a:rPr>
              <a:t> </a:t>
            </a:r>
            <a:r>
              <a:rPr lang="en-US" dirty="0" err="1">
                <a:solidFill>
                  <a:schemeClr val="accent6"/>
                </a:solidFill>
              </a:rPr>
              <a:t>ou</a:t>
            </a:r>
            <a:r>
              <a:rPr lang="en-US" dirty="0">
                <a:solidFill>
                  <a:schemeClr val="accent6"/>
                </a:solidFill>
              </a:rPr>
              <a:t> est </a:t>
            </a:r>
            <a:r>
              <a:rPr lang="en-US" b="1" dirty="0">
                <a:solidFill>
                  <a:schemeClr val="accent6"/>
                </a:solidFill>
              </a:rPr>
              <a:t>très peu </a:t>
            </a:r>
            <a:r>
              <a:rPr lang="en-US" b="1" dirty="0" err="1">
                <a:solidFill>
                  <a:schemeClr val="accent6"/>
                </a:solidFill>
              </a:rPr>
              <a:t>transformée</a:t>
            </a:r>
            <a:endParaRPr lang="en-US" b="1" dirty="0">
              <a:solidFill>
                <a:schemeClr val="accent6"/>
              </a:solidFill>
            </a:endParaRPr>
          </a:p>
          <a:p>
            <a:pPr algn="just"/>
            <a:r>
              <a:rPr lang="en-US" dirty="0">
                <a:solidFill>
                  <a:schemeClr val="accent6"/>
                </a:solidFill>
              </a:rPr>
              <a:t>La </a:t>
            </a:r>
            <a:r>
              <a:rPr lang="en-US" dirty="0" err="1">
                <a:solidFill>
                  <a:schemeClr val="accent6"/>
                </a:solidFill>
              </a:rPr>
              <a:t>vraie</a:t>
            </a:r>
            <a:r>
              <a:rPr lang="en-US" dirty="0">
                <a:solidFill>
                  <a:schemeClr val="accent6"/>
                </a:solidFill>
              </a:rPr>
              <a:t> richesse depend de la transformation </a:t>
            </a:r>
            <a:r>
              <a:rPr lang="en-US" dirty="0" err="1">
                <a:solidFill>
                  <a:schemeClr val="accent6"/>
                </a:solidFill>
              </a:rPr>
              <a:t>industrielle</a:t>
            </a:r>
            <a:r>
              <a:rPr lang="en-US" dirty="0">
                <a:solidFill>
                  <a:schemeClr val="accent6"/>
                </a:solidFill>
              </a:rPr>
              <a:t>, encore </a:t>
            </a:r>
            <a:r>
              <a:rPr lang="en-US" dirty="0" err="1">
                <a:solidFill>
                  <a:schemeClr val="accent6"/>
                </a:solidFill>
              </a:rPr>
              <a:t>limitée</a:t>
            </a:r>
            <a:r>
              <a:rPr lang="en-US" dirty="0">
                <a:solidFill>
                  <a:schemeClr val="accent6"/>
                </a:solidFill>
              </a:rPr>
              <a:t> </a:t>
            </a:r>
            <a:r>
              <a:rPr lang="en-US" dirty="0" err="1">
                <a:solidFill>
                  <a:schemeClr val="accent6"/>
                </a:solidFill>
              </a:rPr>
              <a:t>aujourd’hui</a:t>
            </a:r>
            <a:endParaRPr lang="en-US" dirty="0">
              <a:solidFill>
                <a:schemeClr val="accent6"/>
              </a:solidFill>
            </a:endParaRPr>
          </a:p>
          <a:p>
            <a:pPr algn="just"/>
            <a:r>
              <a:rPr lang="en-US" dirty="0">
                <a:solidFill>
                  <a:schemeClr val="accent6"/>
                </a:solidFill>
              </a:rPr>
              <a:t>La RDC </a:t>
            </a:r>
            <a:r>
              <a:rPr lang="en-US" dirty="0" err="1">
                <a:solidFill>
                  <a:schemeClr val="accent6"/>
                </a:solidFill>
              </a:rPr>
              <a:t>peut</a:t>
            </a:r>
            <a:r>
              <a:rPr lang="en-US" dirty="0">
                <a:solidFill>
                  <a:schemeClr val="accent6"/>
                </a:solidFill>
              </a:rPr>
              <a:t> </a:t>
            </a:r>
            <a:r>
              <a:rPr lang="en-US" dirty="0" err="1">
                <a:solidFill>
                  <a:schemeClr val="accent6"/>
                </a:solidFill>
              </a:rPr>
              <a:t>analyser</a:t>
            </a:r>
            <a:r>
              <a:rPr lang="en-US" dirty="0">
                <a:solidFill>
                  <a:schemeClr val="accent6"/>
                </a:solidFill>
              </a:rPr>
              <a:t> et </a:t>
            </a:r>
            <a:r>
              <a:rPr lang="en-US" dirty="0" err="1">
                <a:solidFill>
                  <a:schemeClr val="accent6"/>
                </a:solidFill>
              </a:rPr>
              <a:t>utiliser</a:t>
            </a:r>
            <a:r>
              <a:rPr lang="en-US" dirty="0">
                <a:solidFill>
                  <a:schemeClr val="accent6"/>
                </a:solidFill>
              </a:rPr>
              <a:t> les technologies de transformation du manioc, </a:t>
            </a:r>
            <a:r>
              <a:rPr lang="en-US" dirty="0" err="1">
                <a:solidFill>
                  <a:schemeClr val="accent6"/>
                </a:solidFill>
              </a:rPr>
              <a:t>fabriquer</a:t>
            </a:r>
            <a:r>
              <a:rPr lang="en-US" dirty="0">
                <a:solidFill>
                  <a:schemeClr val="accent6"/>
                </a:solidFill>
              </a:rPr>
              <a:t> et </a:t>
            </a:r>
            <a:r>
              <a:rPr lang="en-US" dirty="0" err="1">
                <a:solidFill>
                  <a:schemeClr val="accent6"/>
                </a:solidFill>
              </a:rPr>
              <a:t>commercialiser</a:t>
            </a:r>
            <a:r>
              <a:rPr lang="en-US" dirty="0">
                <a:solidFill>
                  <a:schemeClr val="accent6"/>
                </a:solidFill>
              </a:rPr>
              <a:t> les </a:t>
            </a:r>
            <a:r>
              <a:rPr lang="en-US" dirty="0" err="1">
                <a:solidFill>
                  <a:schemeClr val="accent6"/>
                </a:solidFill>
              </a:rPr>
              <a:t>produits</a:t>
            </a:r>
            <a:r>
              <a:rPr lang="en-US" dirty="0">
                <a:solidFill>
                  <a:schemeClr val="accent6"/>
                </a:solidFill>
              </a:rPr>
              <a:t> </a:t>
            </a:r>
            <a:r>
              <a:rPr lang="en-US" dirty="0" err="1">
                <a:solidFill>
                  <a:schemeClr val="accent6"/>
                </a:solidFill>
              </a:rPr>
              <a:t>dérivés</a:t>
            </a:r>
            <a:r>
              <a:rPr lang="en-US" dirty="0">
                <a:solidFill>
                  <a:schemeClr val="accent6"/>
                </a:solidFill>
              </a:rPr>
              <a:t> </a:t>
            </a:r>
            <a:r>
              <a:rPr lang="en-US" dirty="0" err="1">
                <a:solidFill>
                  <a:schemeClr val="accent6"/>
                </a:solidFill>
              </a:rPr>
              <a:t>suivants</a:t>
            </a:r>
            <a:r>
              <a:rPr lang="en-US" dirty="0">
                <a:solidFill>
                  <a:schemeClr val="accent6"/>
                </a:solidFill>
              </a:rPr>
              <a:t> avec des </a:t>
            </a:r>
            <a:r>
              <a:rPr lang="en-US" dirty="0" err="1">
                <a:solidFill>
                  <a:schemeClr val="accent6"/>
                </a:solidFill>
              </a:rPr>
              <a:t>rétombées</a:t>
            </a:r>
            <a:r>
              <a:rPr lang="en-US" dirty="0">
                <a:solidFill>
                  <a:schemeClr val="accent6"/>
                </a:solidFill>
              </a:rPr>
              <a:t> </a:t>
            </a:r>
            <a:r>
              <a:rPr lang="en-US" dirty="0" err="1">
                <a:solidFill>
                  <a:schemeClr val="accent6"/>
                </a:solidFill>
              </a:rPr>
              <a:t>considérables</a:t>
            </a:r>
            <a:r>
              <a:rPr lang="en-US" dirty="0">
                <a:solidFill>
                  <a:schemeClr val="accent6"/>
                </a:solidFill>
              </a:rPr>
              <a:t>!</a:t>
            </a:r>
            <a:endParaRPr lang="en-US" dirty="0">
              <a:solidFill>
                <a:srgbClr val="002060"/>
              </a:solidFill>
            </a:endParaRPr>
          </a:p>
        </p:txBody>
      </p:sp>
    </p:spTree>
    <p:extLst>
      <p:ext uri="{BB962C8B-B14F-4D97-AF65-F5344CB8AC3E}">
        <p14:creationId xmlns:p14="http://schemas.microsoft.com/office/powerpoint/2010/main" val="3279645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B32E7-3FD8-B6EC-9880-C41116EB0A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0D3454-A476-FD3D-BB79-653A4F4EA858}"/>
              </a:ext>
            </a:extLst>
          </p:cNvPr>
          <p:cNvSpPr>
            <a:spLocks noGrp="1"/>
          </p:cNvSpPr>
          <p:nvPr>
            <p:ph type="title" sz="quarter"/>
          </p:nvPr>
        </p:nvSpPr>
        <p:spPr/>
        <p:txBody>
          <a:bodyPr/>
          <a:lstStyle/>
          <a:p>
            <a:r>
              <a:rPr lang="en-US" dirty="0"/>
              <a:t>Gari, Farine, Amidon, Chips, Pain &amp; pâtisserie</a:t>
            </a:r>
          </a:p>
        </p:txBody>
      </p:sp>
      <p:pic>
        <p:nvPicPr>
          <p:cNvPr id="1026" name="Picture 2">
            <a:extLst>
              <a:ext uri="{FF2B5EF4-FFF2-40B4-BE49-F238E27FC236}">
                <a16:creationId xmlns:a16="http://schemas.microsoft.com/office/drawing/2014/main" id="{9BF6BD7E-F69C-A9E0-A3FE-D9E896AD207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73226" y="1459682"/>
            <a:ext cx="2100262" cy="21002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6A13C2C-A2EC-4FAC-99E7-FA743BF328AA}"/>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6504188" y="1582912"/>
            <a:ext cx="2141044" cy="23630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2BCB4AF-5887-0D16-1206-1D4212AF13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679" y="1366156"/>
            <a:ext cx="2664296"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569F9D27-2D45-11D6-8716-AC12667F2BEE}"/>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3347865" y="3924275"/>
            <a:ext cx="1556200" cy="210026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95ACE47A-CD41-42B9-0BB3-D793154351F9}"/>
              </a:ext>
            </a:extLst>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bwMode="auto">
          <a:xfrm>
            <a:off x="827584" y="3933056"/>
            <a:ext cx="2141044" cy="210026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0D72FF2F-B253-B662-E0AD-C2EA231D56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7232" y="4042197"/>
            <a:ext cx="2316284" cy="20030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990C164-FDA1-D322-6D86-E7A524AD30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3516" y="4042196"/>
            <a:ext cx="1810484" cy="198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046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8537-E86A-DF85-5CD7-8EA32336DF37}"/>
              </a:ext>
            </a:extLst>
          </p:cNvPr>
          <p:cNvSpPr>
            <a:spLocks noGrp="1"/>
          </p:cNvSpPr>
          <p:nvPr>
            <p:ph type="title" sz="quarter"/>
          </p:nvPr>
        </p:nvSpPr>
        <p:spPr>
          <a:xfrm>
            <a:off x="107504" y="0"/>
            <a:ext cx="8928992" cy="1124744"/>
          </a:xfrm>
        </p:spPr>
        <p:txBody>
          <a:bodyPr/>
          <a:lstStyle/>
          <a:p>
            <a:r>
              <a:rPr lang="en-US" sz="3200" dirty="0"/>
              <a:t>Farine </a:t>
            </a:r>
            <a:r>
              <a:rPr lang="en-US" sz="3200" dirty="0" err="1"/>
              <a:t>enrichie</a:t>
            </a:r>
            <a:r>
              <a:rPr lang="en-US" sz="3200" dirty="0"/>
              <a:t> pour enfants, bioethanol (carburant), </a:t>
            </a:r>
            <a:r>
              <a:rPr lang="en-US" sz="3200" dirty="0" err="1"/>
              <a:t>cossettes</a:t>
            </a:r>
            <a:r>
              <a:rPr lang="en-US" sz="3200" dirty="0"/>
              <a:t> (export brut </a:t>
            </a:r>
            <a:r>
              <a:rPr lang="en-US" sz="3200" dirty="0" err="1"/>
              <a:t>amélioré</a:t>
            </a:r>
            <a:r>
              <a:rPr lang="en-US" sz="3200" dirty="0"/>
              <a:t>)</a:t>
            </a:r>
          </a:p>
        </p:txBody>
      </p:sp>
      <p:pic>
        <p:nvPicPr>
          <p:cNvPr id="3074" name="Picture 2">
            <a:extLst>
              <a:ext uri="{FF2B5EF4-FFF2-40B4-BE49-F238E27FC236}">
                <a16:creationId xmlns:a16="http://schemas.microsoft.com/office/drawing/2014/main" id="{7DDB7706-63CA-B016-0CEC-4EC30ADF529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10873" y="1525004"/>
            <a:ext cx="3148855" cy="21002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8F6AE28-35C1-7474-2FDB-C475E5BDBF1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3909077" y="1540259"/>
            <a:ext cx="3150393" cy="21002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80205E27-2D85-0678-8CDB-FF43244081F9}"/>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442392" y="4020169"/>
            <a:ext cx="3188786" cy="210026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C7D2A424-D909-68A2-D79F-143CDCE858E7}"/>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3758759" y="4020169"/>
            <a:ext cx="2952329" cy="205424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088DE490-1736-9F6A-F00A-14B6770BE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8170" y="4020169"/>
            <a:ext cx="2916833" cy="205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677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629EB-D707-7C8F-7D42-94A315DC1510}"/>
              </a:ext>
            </a:extLst>
          </p:cNvPr>
          <p:cNvSpPr>
            <a:spLocks noGrp="1"/>
          </p:cNvSpPr>
          <p:nvPr>
            <p:ph type="title"/>
          </p:nvPr>
        </p:nvSpPr>
        <p:spPr>
          <a:xfrm>
            <a:off x="457200" y="42863"/>
            <a:ext cx="8229600" cy="1009873"/>
          </a:xfrm>
        </p:spPr>
        <p:txBody>
          <a:bodyPr/>
          <a:lstStyle/>
          <a:p>
            <a:r>
              <a:rPr lang="en-US" dirty="0"/>
              <a:t>Processus de Transformation</a:t>
            </a:r>
          </a:p>
        </p:txBody>
      </p:sp>
      <p:pic>
        <p:nvPicPr>
          <p:cNvPr id="4" name="Picture 3">
            <a:extLst>
              <a:ext uri="{FF2B5EF4-FFF2-40B4-BE49-F238E27FC236}">
                <a16:creationId xmlns:a16="http://schemas.microsoft.com/office/drawing/2014/main" id="{D49A9481-993B-9E11-AE03-D9D6B87A474B}"/>
              </a:ext>
            </a:extLst>
          </p:cNvPr>
          <p:cNvPicPr>
            <a:picLocks noChangeAspect="1"/>
          </p:cNvPicPr>
          <p:nvPr/>
        </p:nvPicPr>
        <p:blipFill>
          <a:blip r:embed="rId2"/>
          <a:stretch>
            <a:fillRect/>
          </a:stretch>
        </p:blipFill>
        <p:spPr>
          <a:xfrm>
            <a:off x="1979712" y="1340768"/>
            <a:ext cx="5112568" cy="5474369"/>
          </a:xfrm>
          <a:prstGeom prst="rect">
            <a:avLst/>
          </a:prstGeom>
        </p:spPr>
      </p:pic>
    </p:spTree>
    <p:extLst>
      <p:ext uri="{BB962C8B-B14F-4D97-AF65-F5344CB8AC3E}">
        <p14:creationId xmlns:p14="http://schemas.microsoft.com/office/powerpoint/2010/main" val="3496489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ADC4A-66AC-BF18-75EB-9C8C81CECB87}"/>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5D284A8A-2D47-D644-07F6-C78CE3228BC4}"/>
              </a:ext>
            </a:extLst>
          </p:cNvPr>
          <p:cNvSpPr>
            <a:spLocks noGrp="1" noChangeArrowheads="1"/>
          </p:cNvSpPr>
          <p:nvPr>
            <p:ph type="title"/>
          </p:nvPr>
        </p:nvSpPr>
        <p:spPr>
          <a:xfrm>
            <a:off x="0" y="0"/>
            <a:ext cx="9144000" cy="404664"/>
          </a:xfrm>
        </p:spPr>
        <p:txBody>
          <a:bodyPr/>
          <a:lstStyle/>
          <a:p>
            <a:pPr algn="ctr" eaLnBrk="1" hangingPunct="1"/>
            <a:r>
              <a:rPr lang="fr-CH" altLang="en-US" sz="2800" dirty="0"/>
              <a:t>PATENTSCOPE: Base de données de l’OMPI</a:t>
            </a:r>
            <a:endParaRPr lang="en-US" altLang="en-US" sz="2800" dirty="0"/>
          </a:p>
        </p:txBody>
      </p:sp>
      <p:sp>
        <p:nvSpPr>
          <p:cNvPr id="14339" name="Rectangle 3">
            <a:extLst>
              <a:ext uri="{FF2B5EF4-FFF2-40B4-BE49-F238E27FC236}">
                <a16:creationId xmlns:a16="http://schemas.microsoft.com/office/drawing/2014/main" id="{E831D2C2-34E4-CCEB-F56E-C9CE9126D152}"/>
              </a:ext>
            </a:extLst>
          </p:cNvPr>
          <p:cNvSpPr>
            <a:spLocks noGrp="1" noChangeArrowheads="1"/>
          </p:cNvSpPr>
          <p:nvPr>
            <p:ph type="body" idx="1"/>
          </p:nvPr>
        </p:nvSpPr>
        <p:spPr>
          <a:xfrm>
            <a:off x="0" y="549275"/>
            <a:ext cx="9144000" cy="6308725"/>
          </a:xfrm>
        </p:spPr>
        <p:txBody>
          <a:bodyPr/>
          <a:lstStyle/>
          <a:p>
            <a:pPr eaLnBrk="1" hangingPunct="1">
              <a:lnSpc>
                <a:spcPct val="80000"/>
              </a:lnSpc>
            </a:pPr>
            <a:r>
              <a:rPr lang="fr-CH" altLang="en-US" sz="2000">
                <a:solidFill>
                  <a:srgbClr val="002060"/>
                </a:solidFill>
              </a:rPr>
              <a:t> </a:t>
            </a:r>
            <a:r>
              <a:rPr lang="fr-CH" altLang="en-US" sz="2000" b="1">
                <a:solidFill>
                  <a:srgbClr val="002060"/>
                </a:solidFill>
              </a:rPr>
              <a:t>130+ </a:t>
            </a:r>
            <a:r>
              <a:rPr lang="fr-CH" altLang="en-US" sz="2000" b="1" dirty="0">
                <a:solidFill>
                  <a:srgbClr val="002060"/>
                </a:solidFill>
              </a:rPr>
              <a:t>millions de technologies</a:t>
            </a:r>
          </a:p>
          <a:p>
            <a:pPr eaLnBrk="1" hangingPunct="1">
              <a:lnSpc>
                <a:spcPct val="80000"/>
              </a:lnSpc>
              <a:buFontTx/>
              <a:buNone/>
            </a:pPr>
            <a:endParaRPr lang="fr-CH" altLang="en-US" sz="1600" dirty="0"/>
          </a:p>
          <a:p>
            <a:pPr lvl="1" eaLnBrk="1" hangingPunct="1">
              <a:lnSpc>
                <a:spcPct val="80000"/>
              </a:lnSpc>
            </a:pPr>
            <a:r>
              <a:rPr lang="en-US" altLang="en-US" sz="1600" b="1" dirty="0">
                <a:solidFill>
                  <a:srgbClr val="C00000"/>
                </a:solidFill>
              </a:rPr>
              <a:t>SECTION A </a:t>
            </a:r>
            <a:r>
              <a:rPr lang="en-US" altLang="en-US" sz="1600" b="1" dirty="0">
                <a:solidFill>
                  <a:srgbClr val="002060"/>
                </a:solidFill>
              </a:rPr>
              <a:t>— NECCESITES COURANTES DE LA VIE </a:t>
            </a:r>
            <a:r>
              <a:rPr lang="en-US" altLang="en-US" sz="1600" dirty="0">
                <a:solidFill>
                  <a:srgbClr val="002060"/>
                </a:solidFill>
              </a:rPr>
              <a:t>(</a:t>
            </a:r>
            <a:r>
              <a:rPr lang="en-US" altLang="en-US" sz="1600" dirty="0" err="1">
                <a:solidFill>
                  <a:srgbClr val="002060"/>
                </a:solidFill>
              </a:rPr>
              <a:t>produits</a:t>
            </a:r>
            <a:r>
              <a:rPr lang="en-US" altLang="en-US" sz="1600" dirty="0">
                <a:solidFill>
                  <a:srgbClr val="002060"/>
                </a:solidFill>
              </a:rPr>
              <a:t> et </a:t>
            </a:r>
            <a:r>
              <a:rPr lang="en-US" altLang="en-US" sz="1600" dirty="0" err="1">
                <a:solidFill>
                  <a:srgbClr val="002060"/>
                </a:solidFill>
              </a:rPr>
              <a:t>procédés</a:t>
            </a:r>
            <a:r>
              <a:rPr lang="en-US" altLang="en-US" sz="1600" dirty="0">
                <a:solidFill>
                  <a:srgbClr val="002060"/>
                </a:solidFill>
              </a:rPr>
              <a:t> </a:t>
            </a:r>
            <a:r>
              <a:rPr lang="en-US" altLang="en-US" sz="1600" dirty="0" err="1">
                <a:solidFill>
                  <a:srgbClr val="002060"/>
                </a:solidFill>
              </a:rPr>
              <a:t>agricoles</a:t>
            </a:r>
            <a:r>
              <a:rPr lang="en-US" altLang="en-US" sz="1600" dirty="0">
                <a:solidFill>
                  <a:srgbClr val="002060"/>
                </a:solidFill>
              </a:rPr>
              <a:t>, </a:t>
            </a:r>
            <a:r>
              <a:rPr lang="en-US" altLang="en-US" sz="1600" dirty="0" err="1">
                <a:solidFill>
                  <a:srgbClr val="002060"/>
                </a:solidFill>
              </a:rPr>
              <a:t>alimentaires</a:t>
            </a:r>
            <a:r>
              <a:rPr lang="en-US" altLang="en-US" sz="1600" dirty="0">
                <a:solidFill>
                  <a:srgbClr val="002060"/>
                </a:solidFill>
              </a:rPr>
              <a:t>, </a:t>
            </a:r>
            <a:r>
              <a:rPr lang="en-US" altLang="en-US" sz="1600" dirty="0" err="1">
                <a:solidFill>
                  <a:srgbClr val="002060"/>
                </a:solidFill>
              </a:rPr>
              <a:t>pharmaceutiques</a:t>
            </a:r>
            <a:r>
              <a:rPr lang="en-US" altLang="en-US" sz="1600" dirty="0">
                <a:solidFill>
                  <a:srgbClr val="002060"/>
                </a:solidFill>
              </a:rPr>
              <a:t> et </a:t>
            </a:r>
            <a:r>
              <a:rPr lang="en-US" altLang="en-US" sz="1600" dirty="0" err="1">
                <a:solidFill>
                  <a:srgbClr val="002060"/>
                </a:solidFill>
              </a:rPr>
              <a:t>cosmétiques</a:t>
            </a:r>
            <a:r>
              <a:rPr lang="en-US" altLang="en-US" sz="1600" dirty="0">
                <a:solidFill>
                  <a:srgbClr val="002060"/>
                </a:solidFill>
              </a:rPr>
              <a:t>): </a:t>
            </a:r>
            <a:r>
              <a:rPr lang="en-US" altLang="en-US" sz="1600" b="1" dirty="0">
                <a:solidFill>
                  <a:srgbClr val="C00000"/>
                </a:solidFill>
              </a:rPr>
              <a:t>+22 millions de technologies</a:t>
            </a:r>
          </a:p>
          <a:p>
            <a:pPr lvl="1" eaLnBrk="1" hangingPunct="1">
              <a:lnSpc>
                <a:spcPct val="80000"/>
              </a:lnSpc>
              <a:buFontTx/>
              <a:buNone/>
            </a:pPr>
            <a:r>
              <a:rPr lang="en-US" altLang="en-US" sz="1600" dirty="0">
                <a:solidFill>
                  <a:srgbClr val="002060"/>
                </a:solidFill>
              </a:rPr>
              <a:t> </a:t>
            </a:r>
          </a:p>
          <a:p>
            <a:pPr lvl="1" eaLnBrk="1" hangingPunct="1">
              <a:lnSpc>
                <a:spcPct val="80000"/>
              </a:lnSpc>
            </a:pPr>
            <a:r>
              <a:rPr lang="en-US" altLang="en-US" sz="1600" b="1" dirty="0">
                <a:solidFill>
                  <a:srgbClr val="C00000"/>
                </a:solidFill>
              </a:rPr>
              <a:t>SECTION B </a:t>
            </a:r>
            <a:r>
              <a:rPr lang="en-US" altLang="en-US" sz="1600" b="1" dirty="0">
                <a:solidFill>
                  <a:srgbClr val="002060"/>
                </a:solidFill>
              </a:rPr>
              <a:t>— TECHNIQUES INDUSTRIELLES DIVERSES; TRANSPORTS </a:t>
            </a:r>
            <a:r>
              <a:rPr lang="en-US" altLang="en-US" sz="1600" dirty="0">
                <a:solidFill>
                  <a:srgbClr val="002060"/>
                </a:solidFill>
              </a:rPr>
              <a:t>(</a:t>
            </a:r>
            <a:r>
              <a:rPr lang="fr-FR" altLang="en-US" sz="1600" dirty="0">
                <a:solidFill>
                  <a:srgbClr val="002060"/>
                </a:solidFill>
              </a:rPr>
              <a:t>véhicules, bateaux, avions, routes, maisons, machines-outils, meulage, polissage, outils à main, outils de coupe manuels</a:t>
            </a:r>
            <a:r>
              <a:rPr lang="en-US" altLang="en-US" sz="1600" dirty="0">
                <a:solidFill>
                  <a:srgbClr val="002060"/>
                </a:solidFill>
              </a:rPr>
              <a:t>, etc.): </a:t>
            </a:r>
            <a:r>
              <a:rPr lang="en-US" altLang="en-US" sz="1600" b="1" dirty="0">
                <a:solidFill>
                  <a:srgbClr val="C00000"/>
                </a:solidFill>
              </a:rPr>
              <a:t>+32 millions de technologies</a:t>
            </a:r>
          </a:p>
          <a:p>
            <a:pPr lvl="1" eaLnBrk="1" hangingPunct="1">
              <a:lnSpc>
                <a:spcPct val="80000"/>
              </a:lnSpc>
              <a:buFontTx/>
              <a:buNone/>
            </a:pPr>
            <a:endParaRPr lang="en-US" altLang="en-US" sz="1600" b="1" dirty="0">
              <a:solidFill>
                <a:srgbClr val="002060"/>
              </a:solidFill>
            </a:endParaRPr>
          </a:p>
          <a:p>
            <a:pPr lvl="1" eaLnBrk="1" hangingPunct="1">
              <a:lnSpc>
                <a:spcPct val="80000"/>
              </a:lnSpc>
            </a:pPr>
            <a:r>
              <a:rPr lang="en-US" altLang="en-US" sz="1600" b="1" dirty="0">
                <a:solidFill>
                  <a:srgbClr val="C00000"/>
                </a:solidFill>
              </a:rPr>
              <a:t>SECTION C </a:t>
            </a:r>
            <a:r>
              <a:rPr lang="en-US" altLang="en-US" sz="1600" b="1" dirty="0">
                <a:solidFill>
                  <a:srgbClr val="002060"/>
                </a:solidFill>
              </a:rPr>
              <a:t>— CHIMIE; METALLURGIE</a:t>
            </a:r>
            <a:r>
              <a:rPr lang="en-US" altLang="en-US" sz="1600" dirty="0">
                <a:solidFill>
                  <a:srgbClr val="002060"/>
                </a:solidFill>
              </a:rPr>
              <a:t> (</a:t>
            </a:r>
            <a:r>
              <a:rPr lang="fr-FR" altLang="en-US" sz="1600" dirty="0">
                <a:solidFill>
                  <a:srgbClr val="002060"/>
                </a:solidFill>
              </a:rPr>
              <a:t>traitement de l'eau, des eaux usées, du verre, de la laine minérale ou de laitier, des ciments, du béton, de la pierre artificielle,</a:t>
            </a:r>
            <a:r>
              <a:rPr lang="fr-FR" altLang="en-US" dirty="0"/>
              <a:t> </a:t>
            </a:r>
            <a:r>
              <a:rPr lang="fr-FR" altLang="en-US" sz="1600" dirty="0">
                <a:solidFill>
                  <a:srgbClr val="002060"/>
                </a:solidFill>
              </a:rPr>
              <a:t>des céramiques, des réfractaires, des engrais, du pétrole, du gaz, des industries du sucre, etc.): </a:t>
            </a:r>
            <a:r>
              <a:rPr lang="fr-FR" altLang="en-US" sz="1600" b="1" dirty="0">
                <a:solidFill>
                  <a:srgbClr val="C00000"/>
                </a:solidFill>
              </a:rPr>
              <a:t>+17 millions de technologies</a:t>
            </a:r>
            <a:endParaRPr lang="en-US" altLang="en-US" sz="1600" b="1" dirty="0">
              <a:solidFill>
                <a:srgbClr val="C00000"/>
              </a:solidFill>
            </a:endParaRPr>
          </a:p>
          <a:p>
            <a:pPr lvl="1" eaLnBrk="1" hangingPunct="1">
              <a:lnSpc>
                <a:spcPct val="80000"/>
              </a:lnSpc>
              <a:buFontTx/>
              <a:buNone/>
            </a:pPr>
            <a:endParaRPr lang="en-US" altLang="en-US" sz="1600" dirty="0">
              <a:solidFill>
                <a:srgbClr val="002060"/>
              </a:solidFill>
            </a:endParaRPr>
          </a:p>
          <a:p>
            <a:pPr lvl="1" eaLnBrk="1" hangingPunct="1">
              <a:lnSpc>
                <a:spcPct val="80000"/>
              </a:lnSpc>
            </a:pPr>
            <a:r>
              <a:rPr lang="en-US" altLang="en-US" sz="1600" b="1" dirty="0">
                <a:solidFill>
                  <a:srgbClr val="C00000"/>
                </a:solidFill>
              </a:rPr>
              <a:t>SECTION D </a:t>
            </a:r>
            <a:r>
              <a:rPr lang="en-US" altLang="en-US" sz="1600" b="1" dirty="0">
                <a:solidFill>
                  <a:srgbClr val="002060"/>
                </a:solidFill>
              </a:rPr>
              <a:t>— TEXTILES</a:t>
            </a:r>
            <a:r>
              <a:rPr lang="en-US" altLang="en-US" sz="1600" dirty="0">
                <a:solidFill>
                  <a:srgbClr val="002060"/>
                </a:solidFill>
              </a:rPr>
              <a:t>; </a:t>
            </a:r>
            <a:r>
              <a:rPr lang="en-US" altLang="en-US" sz="1600" b="1" dirty="0">
                <a:solidFill>
                  <a:srgbClr val="002060"/>
                </a:solidFill>
              </a:rPr>
              <a:t>PAPIER </a:t>
            </a:r>
            <a:r>
              <a:rPr lang="en-US" altLang="en-US" sz="1600" dirty="0">
                <a:solidFill>
                  <a:srgbClr val="002060"/>
                </a:solidFill>
              </a:rPr>
              <a:t>(</a:t>
            </a:r>
            <a:r>
              <a:rPr lang="fr-FR" altLang="en-US" sz="1600" dirty="0">
                <a:solidFill>
                  <a:srgbClr val="002060"/>
                </a:solidFill>
              </a:rPr>
              <a:t>fils naturels ou artificiels, filature, tissage, cordes, fabrication du papier, traitement du textile, dentelle, tricot, couture</a:t>
            </a:r>
            <a:r>
              <a:rPr lang="en-US" altLang="en-US" sz="1600" dirty="0">
                <a:solidFill>
                  <a:srgbClr val="002060"/>
                </a:solidFill>
              </a:rPr>
              <a:t>, etc.): </a:t>
            </a:r>
            <a:r>
              <a:rPr lang="en-US" altLang="en-US" sz="1600" b="1" dirty="0">
                <a:solidFill>
                  <a:srgbClr val="C00000"/>
                </a:solidFill>
              </a:rPr>
              <a:t>+2.5 millions</a:t>
            </a:r>
          </a:p>
          <a:p>
            <a:pPr lvl="1" eaLnBrk="1" hangingPunct="1">
              <a:lnSpc>
                <a:spcPct val="80000"/>
              </a:lnSpc>
              <a:buFontTx/>
              <a:buNone/>
            </a:pPr>
            <a:r>
              <a:rPr lang="en-US" altLang="en-US" sz="1600" dirty="0">
                <a:solidFill>
                  <a:srgbClr val="002060"/>
                </a:solidFill>
              </a:rPr>
              <a:t> </a:t>
            </a:r>
          </a:p>
          <a:p>
            <a:pPr lvl="1" eaLnBrk="1" hangingPunct="1">
              <a:lnSpc>
                <a:spcPct val="80000"/>
              </a:lnSpc>
            </a:pPr>
            <a:r>
              <a:rPr lang="en-US" altLang="en-US" sz="1600" b="1" dirty="0">
                <a:solidFill>
                  <a:srgbClr val="C00000"/>
                </a:solidFill>
              </a:rPr>
              <a:t>SECTION E </a:t>
            </a:r>
            <a:r>
              <a:rPr lang="en-US" altLang="en-US" sz="1600" b="1" dirty="0">
                <a:solidFill>
                  <a:srgbClr val="002060"/>
                </a:solidFill>
              </a:rPr>
              <a:t>— CONSTRUCTIONS FIXES </a:t>
            </a:r>
            <a:r>
              <a:rPr lang="en-US" altLang="en-US" sz="1600" dirty="0">
                <a:solidFill>
                  <a:srgbClr val="002060"/>
                </a:solidFill>
              </a:rPr>
              <a:t>(</a:t>
            </a:r>
            <a:r>
              <a:rPr lang="fr-FR" altLang="en-US" sz="1600" dirty="0">
                <a:solidFill>
                  <a:srgbClr val="002060"/>
                </a:solidFill>
              </a:rPr>
              <a:t>construction, construction de routes, de voies ferrées ou de ponts, ingénierie hydraulique, fondations, travaux de terrassement, adduction d'eau, serrures, clés, fenêtre ou porte</a:t>
            </a:r>
            <a:r>
              <a:rPr lang="en-US" altLang="en-US" sz="1600" dirty="0">
                <a:solidFill>
                  <a:srgbClr val="002060"/>
                </a:solidFill>
              </a:rPr>
              <a:t>, etc.): </a:t>
            </a:r>
            <a:r>
              <a:rPr lang="en-US" altLang="en-US" sz="1600" b="1" dirty="0">
                <a:solidFill>
                  <a:srgbClr val="C00000"/>
                </a:solidFill>
              </a:rPr>
              <a:t>+7 millions de technologies </a:t>
            </a:r>
          </a:p>
          <a:p>
            <a:pPr lvl="1" eaLnBrk="1" hangingPunct="1">
              <a:lnSpc>
                <a:spcPct val="80000"/>
              </a:lnSpc>
              <a:buFontTx/>
              <a:buNone/>
            </a:pPr>
            <a:r>
              <a:rPr lang="en-US" altLang="en-US" sz="1600" b="1" dirty="0">
                <a:solidFill>
                  <a:srgbClr val="C00000"/>
                </a:solidFill>
              </a:rPr>
              <a:t> </a:t>
            </a:r>
          </a:p>
          <a:p>
            <a:pPr lvl="1" eaLnBrk="1" hangingPunct="1">
              <a:lnSpc>
                <a:spcPct val="80000"/>
              </a:lnSpc>
            </a:pPr>
            <a:r>
              <a:rPr lang="en-US" altLang="en-US" sz="1600" b="1" dirty="0">
                <a:solidFill>
                  <a:srgbClr val="C00000"/>
                </a:solidFill>
              </a:rPr>
              <a:t>SECTION F </a:t>
            </a:r>
            <a:r>
              <a:rPr lang="en-US" altLang="en-US" sz="1600" b="1" dirty="0">
                <a:solidFill>
                  <a:srgbClr val="002060"/>
                </a:solidFill>
              </a:rPr>
              <a:t>— MECANIQUE; ECLAIRAGE; CHAUFFAGE; ARMEMENTS; SAUTAGE:</a:t>
            </a:r>
          </a:p>
          <a:p>
            <a:pPr marL="457200" lvl="1" indent="0" eaLnBrk="1" hangingPunct="1">
              <a:lnSpc>
                <a:spcPct val="80000"/>
              </a:lnSpc>
              <a:buNone/>
            </a:pPr>
            <a:r>
              <a:rPr lang="en-US" altLang="en-US" sz="1600" b="1" dirty="0">
                <a:solidFill>
                  <a:srgbClr val="002060"/>
                </a:solidFill>
              </a:rPr>
              <a:t>		     </a:t>
            </a:r>
            <a:r>
              <a:rPr lang="en-US" altLang="en-US" sz="1600" b="1" dirty="0">
                <a:solidFill>
                  <a:srgbClr val="C00000"/>
                </a:solidFill>
              </a:rPr>
              <a:t>+14.5 millions de technologies</a:t>
            </a:r>
          </a:p>
          <a:p>
            <a:pPr lvl="1" eaLnBrk="1" hangingPunct="1">
              <a:lnSpc>
                <a:spcPct val="80000"/>
              </a:lnSpc>
              <a:buFontTx/>
              <a:buNone/>
            </a:pPr>
            <a:endParaRPr lang="en-US" altLang="en-US" sz="800" b="1" dirty="0">
              <a:solidFill>
                <a:srgbClr val="002060"/>
              </a:solidFill>
            </a:endParaRPr>
          </a:p>
          <a:p>
            <a:pPr lvl="1" eaLnBrk="1" hangingPunct="1">
              <a:lnSpc>
                <a:spcPct val="80000"/>
              </a:lnSpc>
            </a:pPr>
            <a:r>
              <a:rPr lang="en-US" altLang="en-US" sz="1600" b="1" dirty="0">
                <a:solidFill>
                  <a:srgbClr val="C00000"/>
                </a:solidFill>
              </a:rPr>
              <a:t>SECTION G </a:t>
            </a:r>
            <a:r>
              <a:rPr lang="en-US" altLang="en-US" sz="1600" b="1" dirty="0">
                <a:solidFill>
                  <a:srgbClr val="002060"/>
                </a:solidFill>
              </a:rPr>
              <a:t>— PHYSIQUE</a:t>
            </a:r>
            <a:r>
              <a:rPr lang="en-US" altLang="en-US" sz="1600" dirty="0">
                <a:solidFill>
                  <a:srgbClr val="002060"/>
                </a:solidFill>
              </a:rPr>
              <a:t> </a:t>
            </a:r>
            <a:r>
              <a:rPr lang="en-US" altLang="en-US" sz="1600" b="1" dirty="0">
                <a:solidFill>
                  <a:srgbClr val="002060"/>
                </a:solidFill>
              </a:rPr>
              <a:t>(ET INFORMATIQUE): </a:t>
            </a:r>
            <a:r>
              <a:rPr lang="en-US" altLang="en-US" sz="1600" b="1" dirty="0">
                <a:solidFill>
                  <a:srgbClr val="C00000"/>
                </a:solidFill>
              </a:rPr>
              <a:t>+27 millions de technologies</a:t>
            </a:r>
          </a:p>
          <a:p>
            <a:pPr lvl="1" eaLnBrk="1" hangingPunct="1">
              <a:lnSpc>
                <a:spcPct val="80000"/>
              </a:lnSpc>
            </a:pPr>
            <a:r>
              <a:rPr lang="en-US" altLang="en-US" sz="1600" b="1" dirty="0">
                <a:solidFill>
                  <a:srgbClr val="C00000"/>
                </a:solidFill>
              </a:rPr>
              <a:t>SECTION H </a:t>
            </a:r>
            <a:r>
              <a:rPr lang="en-US" altLang="en-US" sz="1600" b="1" dirty="0">
                <a:solidFill>
                  <a:srgbClr val="002060"/>
                </a:solidFill>
              </a:rPr>
              <a:t>— ELECTRICITE: </a:t>
            </a:r>
            <a:r>
              <a:rPr lang="en-US" altLang="en-US" sz="1600" b="1" dirty="0">
                <a:solidFill>
                  <a:srgbClr val="C00000"/>
                </a:solidFill>
              </a:rPr>
              <a:t>+24 millions de technologies</a:t>
            </a:r>
          </a:p>
          <a:p>
            <a:pPr lvl="1" eaLnBrk="1" hangingPunct="1">
              <a:lnSpc>
                <a:spcPct val="80000"/>
              </a:lnSpc>
              <a:buFontTx/>
              <a:buNone/>
            </a:pPr>
            <a:endParaRPr lang="en-US" altLang="en-US" sz="1600" dirty="0"/>
          </a:p>
        </p:txBody>
      </p:sp>
    </p:spTree>
    <p:extLst>
      <p:ext uri="{BB962C8B-B14F-4D97-AF65-F5344CB8AC3E}">
        <p14:creationId xmlns:p14="http://schemas.microsoft.com/office/powerpoint/2010/main" val="182242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720010-8D72-70A0-683F-DFE0DAACF690}"/>
              </a:ext>
            </a:extLst>
          </p:cNvPr>
          <p:cNvSpPr txBox="1"/>
          <p:nvPr/>
        </p:nvSpPr>
        <p:spPr>
          <a:xfrm>
            <a:off x="755576" y="2650893"/>
            <a:ext cx="7560840" cy="2554545"/>
          </a:xfrm>
          <a:prstGeom prst="rect">
            <a:avLst/>
          </a:prstGeom>
          <a:noFill/>
        </p:spPr>
        <p:txBody>
          <a:bodyPr wrap="square">
            <a:spAutoFit/>
          </a:bodyPr>
          <a:lstStyle/>
          <a:p>
            <a:pPr algn="just"/>
            <a:r>
              <a:rPr lang="en-US" sz="4000" dirty="0" err="1">
                <a:solidFill>
                  <a:schemeClr val="accent6"/>
                </a:solidFill>
              </a:rPr>
              <a:t>L’information</a:t>
            </a:r>
            <a:r>
              <a:rPr lang="en-US" sz="4000" dirty="0">
                <a:solidFill>
                  <a:schemeClr val="accent6"/>
                </a:solidFill>
              </a:rPr>
              <a:t> </a:t>
            </a:r>
            <a:r>
              <a:rPr lang="en-US" sz="4000" dirty="0" err="1">
                <a:solidFill>
                  <a:schemeClr val="accent6"/>
                </a:solidFill>
              </a:rPr>
              <a:t>en</a:t>
            </a:r>
            <a:r>
              <a:rPr lang="en-US" sz="4000" dirty="0">
                <a:solidFill>
                  <a:schemeClr val="accent6"/>
                </a:solidFill>
              </a:rPr>
              <a:t> matière de brevets: Le secret des miracles </a:t>
            </a:r>
            <a:r>
              <a:rPr lang="en-US" sz="4000" dirty="0" err="1">
                <a:solidFill>
                  <a:schemeClr val="accent6"/>
                </a:solidFill>
              </a:rPr>
              <a:t>économiques</a:t>
            </a:r>
            <a:r>
              <a:rPr lang="en-US" sz="4000" dirty="0">
                <a:solidFill>
                  <a:schemeClr val="accent6"/>
                </a:solidFill>
              </a:rPr>
              <a:t> </a:t>
            </a:r>
            <a:r>
              <a:rPr lang="en-US" sz="4000" dirty="0" err="1">
                <a:solidFill>
                  <a:schemeClr val="accent6"/>
                </a:solidFill>
              </a:rPr>
              <a:t>mondiaux</a:t>
            </a:r>
            <a:r>
              <a:rPr lang="en-US" sz="4000" dirty="0">
                <a:solidFill>
                  <a:schemeClr val="accent6"/>
                </a:solidFill>
              </a:rPr>
              <a:t>: Le </a:t>
            </a:r>
            <a:r>
              <a:rPr lang="en-US" sz="4000" dirty="0" err="1">
                <a:solidFill>
                  <a:schemeClr val="accent6"/>
                </a:solidFill>
              </a:rPr>
              <a:t>cas</a:t>
            </a:r>
            <a:r>
              <a:rPr lang="en-US" sz="4000" dirty="0">
                <a:solidFill>
                  <a:schemeClr val="accent6"/>
                </a:solidFill>
              </a:rPr>
              <a:t> des pays </a:t>
            </a:r>
            <a:r>
              <a:rPr lang="en-US" sz="4000" dirty="0" err="1">
                <a:solidFill>
                  <a:schemeClr val="accent6"/>
                </a:solidFill>
              </a:rPr>
              <a:t>asiatiques</a:t>
            </a:r>
            <a:endParaRPr lang="en-US" sz="4000" dirty="0"/>
          </a:p>
        </p:txBody>
      </p:sp>
    </p:spTree>
    <p:extLst>
      <p:ext uri="{BB962C8B-B14F-4D97-AF65-F5344CB8AC3E}">
        <p14:creationId xmlns:p14="http://schemas.microsoft.com/office/powerpoint/2010/main" val="3801594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DF10-14E5-DB6C-EE04-EE2E27C35A0F}"/>
              </a:ext>
            </a:extLst>
          </p:cNvPr>
          <p:cNvSpPr>
            <a:spLocks noGrp="1"/>
          </p:cNvSpPr>
          <p:nvPr>
            <p:ph type="title"/>
          </p:nvPr>
        </p:nvSpPr>
        <p:spPr/>
        <p:txBody>
          <a:bodyPr/>
          <a:lstStyle/>
          <a:p>
            <a:r>
              <a:rPr lang="fr-FR" dirty="0"/>
              <a:t>Combien rapportent 30–40 millions de tonnes de manioc ?</a:t>
            </a:r>
            <a:endParaRPr lang="en-US" dirty="0"/>
          </a:p>
        </p:txBody>
      </p:sp>
      <p:sp>
        <p:nvSpPr>
          <p:cNvPr id="3" name="Content Placeholder 2">
            <a:extLst>
              <a:ext uri="{FF2B5EF4-FFF2-40B4-BE49-F238E27FC236}">
                <a16:creationId xmlns:a16="http://schemas.microsoft.com/office/drawing/2014/main" id="{9CD1AC96-1CFA-FFAE-1146-394DBEE5E55D}"/>
              </a:ext>
            </a:extLst>
          </p:cNvPr>
          <p:cNvSpPr>
            <a:spLocks noGrp="1"/>
          </p:cNvSpPr>
          <p:nvPr>
            <p:ph idx="1"/>
          </p:nvPr>
        </p:nvSpPr>
        <p:spPr/>
        <p:txBody>
          <a:bodyPr/>
          <a:lstStyle/>
          <a:p>
            <a:r>
              <a:rPr lang="fr-FR" dirty="0"/>
              <a:t>On regarde </a:t>
            </a:r>
            <a:r>
              <a:rPr lang="fr-FR" b="1" dirty="0"/>
              <a:t>3 scénarios réalistes</a:t>
            </a:r>
            <a:r>
              <a:rPr lang="fr-FR" dirty="0"/>
              <a:t> :</a:t>
            </a:r>
          </a:p>
          <a:p>
            <a:r>
              <a:rPr lang="fr-FR" dirty="0"/>
              <a:t>Cas 1 : Vente brute (situation actuelle)</a:t>
            </a:r>
          </a:p>
          <a:p>
            <a:r>
              <a:rPr lang="fr-FR" dirty="0"/>
              <a:t>Prix moyen : </a:t>
            </a:r>
            <a:r>
              <a:rPr lang="fr-FR" b="1" dirty="0"/>
              <a:t>80 à 120 $/tonne</a:t>
            </a:r>
            <a:endParaRPr lang="fr-FR" dirty="0"/>
          </a:p>
          <a:p>
            <a:r>
              <a:rPr lang="fr-FR" dirty="0"/>
              <a:t>➡️ 30–40 millions tonnes = </a:t>
            </a:r>
            <a:r>
              <a:rPr lang="fr-FR" b="1" dirty="0"/>
              <a:t>2,4 à 4,8 milliards $/an</a:t>
            </a:r>
            <a:endParaRPr lang="fr-FR" dirty="0"/>
          </a:p>
          <a:p>
            <a:r>
              <a:rPr lang="fr-FR" dirty="0"/>
              <a:t>Problème :</a:t>
            </a:r>
          </a:p>
          <a:p>
            <a:pPr lvl="1"/>
            <a:r>
              <a:rPr lang="fr-FR" dirty="0"/>
              <a:t>pertes élevées </a:t>
            </a:r>
          </a:p>
          <a:p>
            <a:pPr lvl="1"/>
            <a:r>
              <a:rPr lang="fr-FR" dirty="0"/>
              <a:t>très faible valeur ajoutée</a:t>
            </a:r>
          </a:p>
          <a:p>
            <a:endParaRPr lang="en-US" dirty="0"/>
          </a:p>
        </p:txBody>
      </p:sp>
    </p:spTree>
    <p:extLst>
      <p:ext uri="{BB962C8B-B14F-4D97-AF65-F5344CB8AC3E}">
        <p14:creationId xmlns:p14="http://schemas.microsoft.com/office/powerpoint/2010/main" val="2588135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DFBC2-5EAD-3BE2-9434-96DFF8A864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2B9544-4B7C-7282-3A00-F494B8B42C39}"/>
              </a:ext>
            </a:extLst>
          </p:cNvPr>
          <p:cNvSpPr>
            <a:spLocks noGrp="1"/>
          </p:cNvSpPr>
          <p:nvPr>
            <p:ph type="title"/>
          </p:nvPr>
        </p:nvSpPr>
        <p:spPr/>
        <p:txBody>
          <a:bodyPr/>
          <a:lstStyle/>
          <a:p>
            <a:r>
              <a:rPr lang="fr-FR" dirty="0"/>
              <a:t>Combien rapportent 30–40 millions de tonnes de manioc ?</a:t>
            </a:r>
            <a:endParaRPr lang="en-US" dirty="0"/>
          </a:p>
        </p:txBody>
      </p:sp>
      <p:sp>
        <p:nvSpPr>
          <p:cNvPr id="3" name="Content Placeholder 2">
            <a:extLst>
              <a:ext uri="{FF2B5EF4-FFF2-40B4-BE49-F238E27FC236}">
                <a16:creationId xmlns:a16="http://schemas.microsoft.com/office/drawing/2014/main" id="{D99F2568-73E4-4C47-9E26-543F9C9716C3}"/>
              </a:ext>
            </a:extLst>
          </p:cNvPr>
          <p:cNvSpPr>
            <a:spLocks noGrp="1"/>
          </p:cNvSpPr>
          <p:nvPr>
            <p:ph idx="1"/>
          </p:nvPr>
        </p:nvSpPr>
        <p:spPr/>
        <p:txBody>
          <a:bodyPr/>
          <a:lstStyle/>
          <a:p>
            <a:r>
              <a:rPr lang="fr-FR" dirty="0">
                <a:solidFill>
                  <a:srgbClr val="002060"/>
                </a:solidFill>
              </a:rPr>
              <a:t>On regarde </a:t>
            </a:r>
            <a:r>
              <a:rPr lang="fr-FR" b="1" dirty="0">
                <a:solidFill>
                  <a:srgbClr val="002060"/>
                </a:solidFill>
              </a:rPr>
              <a:t>3 scénarios réalistes</a:t>
            </a:r>
            <a:r>
              <a:rPr lang="fr-FR" dirty="0">
                <a:solidFill>
                  <a:srgbClr val="002060"/>
                </a:solidFill>
              </a:rPr>
              <a:t> :</a:t>
            </a:r>
          </a:p>
          <a:p>
            <a:r>
              <a:rPr lang="fr-FR" dirty="0">
                <a:solidFill>
                  <a:srgbClr val="002060"/>
                </a:solidFill>
              </a:rPr>
              <a:t>Cas 2 : Transformation intermédiaire (farine, gari, cossettes)</a:t>
            </a:r>
          </a:p>
          <a:p>
            <a:r>
              <a:rPr lang="fr-FR" dirty="0">
                <a:solidFill>
                  <a:srgbClr val="002060"/>
                </a:solidFill>
              </a:rPr>
              <a:t>Valeur moyenne : </a:t>
            </a:r>
            <a:r>
              <a:rPr lang="fr-FR" b="1" dirty="0">
                <a:solidFill>
                  <a:srgbClr val="002060"/>
                </a:solidFill>
              </a:rPr>
              <a:t>300 à 500 $/tonne</a:t>
            </a:r>
            <a:endParaRPr lang="fr-FR" dirty="0">
              <a:solidFill>
                <a:srgbClr val="002060"/>
              </a:solidFill>
            </a:endParaRPr>
          </a:p>
          <a:p>
            <a:r>
              <a:rPr lang="fr-FR" dirty="0">
                <a:solidFill>
                  <a:srgbClr val="002060"/>
                </a:solidFill>
              </a:rPr>
              <a:t>➡️ 30–40 millions tonnes = </a:t>
            </a:r>
            <a:r>
              <a:rPr lang="fr-FR" b="1" dirty="0">
                <a:solidFill>
                  <a:srgbClr val="002060"/>
                </a:solidFill>
              </a:rPr>
              <a:t>9 à 20 milliards $ / an</a:t>
            </a:r>
            <a:endParaRPr lang="fr-FR" dirty="0">
              <a:solidFill>
                <a:srgbClr val="002060"/>
              </a:solidFill>
            </a:endParaRPr>
          </a:p>
          <a:p>
            <a:r>
              <a:rPr lang="fr-FR" dirty="0">
                <a:solidFill>
                  <a:srgbClr val="002060"/>
                </a:solidFill>
              </a:rPr>
              <a:t>Déjà x3 à x5 plus de valeur</a:t>
            </a:r>
          </a:p>
          <a:p>
            <a:pPr marL="0" indent="0">
              <a:buNone/>
            </a:pPr>
            <a:endParaRPr lang="en-US" dirty="0"/>
          </a:p>
        </p:txBody>
      </p:sp>
    </p:spTree>
    <p:extLst>
      <p:ext uri="{BB962C8B-B14F-4D97-AF65-F5344CB8AC3E}">
        <p14:creationId xmlns:p14="http://schemas.microsoft.com/office/powerpoint/2010/main" val="678291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E58C6-6FC5-86D8-FF7B-F71752E219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64255-0E7E-3670-5619-8946B5026481}"/>
              </a:ext>
            </a:extLst>
          </p:cNvPr>
          <p:cNvSpPr>
            <a:spLocks noGrp="1"/>
          </p:cNvSpPr>
          <p:nvPr>
            <p:ph type="title"/>
          </p:nvPr>
        </p:nvSpPr>
        <p:spPr>
          <a:xfrm>
            <a:off x="107504" y="0"/>
            <a:ext cx="9036496" cy="692696"/>
          </a:xfrm>
        </p:spPr>
        <p:txBody>
          <a:bodyPr/>
          <a:lstStyle/>
          <a:p>
            <a:r>
              <a:rPr lang="fr-FR" sz="2800" dirty="0"/>
              <a:t>Combien rapportent 30–40 millions de tonnes de manioc ?</a:t>
            </a:r>
            <a:endParaRPr lang="en-US" sz="2800" dirty="0"/>
          </a:p>
        </p:txBody>
      </p:sp>
      <p:sp>
        <p:nvSpPr>
          <p:cNvPr id="3" name="Content Placeholder 2">
            <a:extLst>
              <a:ext uri="{FF2B5EF4-FFF2-40B4-BE49-F238E27FC236}">
                <a16:creationId xmlns:a16="http://schemas.microsoft.com/office/drawing/2014/main" id="{098C9671-EB79-4148-507C-E41A44F6AC0B}"/>
              </a:ext>
            </a:extLst>
          </p:cNvPr>
          <p:cNvSpPr>
            <a:spLocks noGrp="1"/>
          </p:cNvSpPr>
          <p:nvPr>
            <p:ph idx="1"/>
          </p:nvPr>
        </p:nvSpPr>
        <p:spPr>
          <a:xfrm>
            <a:off x="0" y="836712"/>
            <a:ext cx="9144000" cy="5184577"/>
          </a:xfrm>
        </p:spPr>
        <p:txBody>
          <a:bodyPr/>
          <a:lstStyle/>
          <a:p>
            <a:r>
              <a:rPr lang="fr-FR" dirty="0">
                <a:solidFill>
                  <a:srgbClr val="002060"/>
                </a:solidFill>
              </a:rPr>
              <a:t>On regarde </a:t>
            </a:r>
            <a:r>
              <a:rPr lang="fr-FR" b="1" dirty="0">
                <a:solidFill>
                  <a:srgbClr val="002060"/>
                </a:solidFill>
              </a:rPr>
              <a:t>3 scénarios réalistes</a:t>
            </a:r>
            <a:r>
              <a:rPr lang="fr-FR" dirty="0">
                <a:solidFill>
                  <a:srgbClr val="002060"/>
                </a:solidFill>
              </a:rPr>
              <a:t> :</a:t>
            </a:r>
          </a:p>
          <a:p>
            <a:r>
              <a:rPr lang="fr-FR" dirty="0">
                <a:solidFill>
                  <a:srgbClr val="002060"/>
                </a:solidFill>
              </a:rPr>
              <a:t>Cas 3 : Transformation avancée (amidon, industrie, export)</a:t>
            </a:r>
          </a:p>
          <a:p>
            <a:r>
              <a:rPr lang="fr-FR" dirty="0">
                <a:solidFill>
                  <a:srgbClr val="002060"/>
                </a:solidFill>
              </a:rPr>
              <a:t>Valeur : </a:t>
            </a:r>
            <a:r>
              <a:rPr lang="fr-FR" b="1" dirty="0">
                <a:solidFill>
                  <a:srgbClr val="002060"/>
                </a:solidFill>
              </a:rPr>
              <a:t>600 à 1 200 $/tonne</a:t>
            </a:r>
            <a:endParaRPr lang="fr-FR" dirty="0">
              <a:solidFill>
                <a:srgbClr val="002060"/>
              </a:solidFill>
            </a:endParaRPr>
          </a:p>
          <a:p>
            <a:r>
              <a:rPr lang="fr-FR" dirty="0">
                <a:solidFill>
                  <a:srgbClr val="002060"/>
                </a:solidFill>
              </a:rPr>
              <a:t>➡️ 30–40 millions tonnes = </a:t>
            </a:r>
            <a:r>
              <a:rPr lang="fr-FR" b="1" dirty="0">
                <a:solidFill>
                  <a:srgbClr val="002060"/>
                </a:solidFill>
              </a:rPr>
              <a:t>18 à 48 milliards $ / an</a:t>
            </a:r>
            <a:endParaRPr lang="fr-FR" dirty="0">
              <a:solidFill>
                <a:srgbClr val="002060"/>
              </a:solidFill>
            </a:endParaRPr>
          </a:p>
          <a:p>
            <a:endParaRPr lang="fr-FR" b="1" dirty="0">
              <a:solidFill>
                <a:srgbClr val="002060"/>
              </a:solidFill>
            </a:endParaRPr>
          </a:p>
          <a:p>
            <a:r>
              <a:rPr lang="fr-FR" b="1" dirty="0">
                <a:solidFill>
                  <a:srgbClr val="002060"/>
                </a:solidFill>
              </a:rPr>
              <a:t>Conclusion revenus manioc:</a:t>
            </a:r>
          </a:p>
          <a:p>
            <a:r>
              <a:rPr lang="fr-FR" dirty="0">
                <a:solidFill>
                  <a:srgbClr val="002060"/>
                </a:solidFill>
              </a:rPr>
              <a:t>Aujourd’hui : ➡️ ~3 milliards $</a:t>
            </a:r>
          </a:p>
          <a:p>
            <a:r>
              <a:rPr lang="fr-FR" dirty="0">
                <a:solidFill>
                  <a:srgbClr val="002060"/>
                </a:solidFill>
              </a:rPr>
              <a:t>Potentiel réel : ➡️ </a:t>
            </a:r>
            <a:r>
              <a:rPr lang="fr-FR" b="1" dirty="0">
                <a:solidFill>
                  <a:srgbClr val="002060"/>
                </a:solidFill>
              </a:rPr>
              <a:t>jusqu’à 40+ milliards $</a:t>
            </a:r>
            <a:endParaRPr lang="fr-FR" dirty="0">
              <a:solidFill>
                <a:srgbClr val="002060"/>
              </a:solidFill>
            </a:endParaRPr>
          </a:p>
          <a:p>
            <a:r>
              <a:rPr lang="fr-FR" dirty="0">
                <a:solidFill>
                  <a:srgbClr val="002060"/>
                </a:solidFill>
              </a:rPr>
              <a:t>Donc : Le manioc peut multiplier sa valeur par </a:t>
            </a:r>
            <a:r>
              <a:rPr lang="fr-FR" b="1" dirty="0">
                <a:solidFill>
                  <a:srgbClr val="002060"/>
                </a:solidFill>
              </a:rPr>
              <a:t>10 à 15</a:t>
            </a:r>
            <a:endParaRPr lang="fr-FR" dirty="0">
              <a:solidFill>
                <a:srgbClr val="002060"/>
              </a:solidFill>
            </a:endParaRPr>
          </a:p>
          <a:p>
            <a:pPr marL="0" indent="0">
              <a:buNone/>
            </a:pPr>
            <a:endParaRPr lang="en-US" dirty="0"/>
          </a:p>
        </p:txBody>
      </p:sp>
    </p:spTree>
    <p:extLst>
      <p:ext uri="{BB962C8B-B14F-4D97-AF65-F5344CB8AC3E}">
        <p14:creationId xmlns:p14="http://schemas.microsoft.com/office/powerpoint/2010/main" val="1690387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89552-380C-F4AC-F7FA-AFC411208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8ADF8A-5E19-8E95-D657-2F2FA4DC96DD}"/>
              </a:ext>
            </a:extLst>
          </p:cNvPr>
          <p:cNvSpPr>
            <a:spLocks noGrp="1"/>
          </p:cNvSpPr>
          <p:nvPr>
            <p:ph type="title"/>
          </p:nvPr>
        </p:nvSpPr>
        <p:spPr>
          <a:xfrm>
            <a:off x="107504" y="0"/>
            <a:ext cx="9036496" cy="692696"/>
          </a:xfrm>
        </p:spPr>
        <p:txBody>
          <a:bodyPr/>
          <a:lstStyle/>
          <a:p>
            <a:r>
              <a:rPr lang="fr-FR" sz="2800" dirty="0"/>
              <a:t>Combien d’usines faut-il pour transformer tout ça ?</a:t>
            </a:r>
            <a:endParaRPr lang="en-US" sz="2800" dirty="0"/>
          </a:p>
        </p:txBody>
      </p:sp>
      <p:sp>
        <p:nvSpPr>
          <p:cNvPr id="3" name="Content Placeholder 2">
            <a:extLst>
              <a:ext uri="{FF2B5EF4-FFF2-40B4-BE49-F238E27FC236}">
                <a16:creationId xmlns:a16="http://schemas.microsoft.com/office/drawing/2014/main" id="{95B5F3D0-BFF0-BFF0-8F63-656EDBD95B27}"/>
              </a:ext>
            </a:extLst>
          </p:cNvPr>
          <p:cNvSpPr>
            <a:spLocks noGrp="1"/>
          </p:cNvSpPr>
          <p:nvPr>
            <p:ph idx="1"/>
          </p:nvPr>
        </p:nvSpPr>
        <p:spPr>
          <a:xfrm>
            <a:off x="0" y="836712"/>
            <a:ext cx="9144000" cy="5184577"/>
          </a:xfrm>
        </p:spPr>
        <p:txBody>
          <a:bodyPr/>
          <a:lstStyle/>
          <a:p>
            <a:r>
              <a:rPr lang="fr-FR" dirty="0">
                <a:solidFill>
                  <a:srgbClr val="002060"/>
                </a:solidFill>
              </a:rPr>
              <a:t>On prend un modèle réaliste: </a:t>
            </a:r>
          </a:p>
          <a:p>
            <a:r>
              <a:rPr lang="fr-FR" b="1" dirty="0">
                <a:solidFill>
                  <a:srgbClr val="002060"/>
                </a:solidFill>
              </a:rPr>
              <a:t>Hypothèse standard:</a:t>
            </a:r>
          </a:p>
          <a:p>
            <a:r>
              <a:rPr lang="fr-FR" dirty="0">
                <a:solidFill>
                  <a:srgbClr val="002060"/>
                </a:solidFill>
              </a:rPr>
              <a:t>Une usine moyenne transforme : ➡️ </a:t>
            </a:r>
            <a:r>
              <a:rPr lang="fr-FR" b="1" dirty="0">
                <a:solidFill>
                  <a:srgbClr val="002060"/>
                </a:solidFill>
              </a:rPr>
              <a:t>100 tonnes/jour</a:t>
            </a:r>
            <a:endParaRPr lang="fr-FR" dirty="0">
              <a:solidFill>
                <a:srgbClr val="002060"/>
              </a:solidFill>
            </a:endParaRPr>
          </a:p>
          <a:p>
            <a:r>
              <a:rPr lang="fr-FR" dirty="0">
                <a:solidFill>
                  <a:srgbClr val="002060"/>
                </a:solidFill>
              </a:rPr>
              <a:t>Sur 300 jours/an : ➡️ </a:t>
            </a:r>
            <a:r>
              <a:rPr lang="fr-FR" b="1" dirty="0">
                <a:solidFill>
                  <a:srgbClr val="002060"/>
                </a:solidFill>
              </a:rPr>
              <a:t>30 000 tonnes/an</a:t>
            </a:r>
            <a:endParaRPr lang="fr-FR" dirty="0">
              <a:solidFill>
                <a:srgbClr val="002060"/>
              </a:solidFill>
            </a:endParaRPr>
          </a:p>
          <a:p>
            <a:endParaRPr lang="fr-FR" b="1" dirty="0">
              <a:solidFill>
                <a:srgbClr val="002060"/>
              </a:solidFill>
            </a:endParaRPr>
          </a:p>
          <a:p>
            <a:r>
              <a:rPr lang="fr-FR" b="1" dirty="0">
                <a:solidFill>
                  <a:srgbClr val="002060"/>
                </a:solidFill>
              </a:rPr>
              <a:t>Calcul: </a:t>
            </a:r>
          </a:p>
          <a:p>
            <a:r>
              <a:rPr lang="fr-FR" b="1" dirty="0">
                <a:solidFill>
                  <a:srgbClr val="002060"/>
                </a:solidFill>
              </a:rPr>
              <a:t>Pour 30 millions tonnes :</a:t>
            </a:r>
          </a:p>
          <a:p>
            <a:r>
              <a:rPr lang="fr-FR" dirty="0">
                <a:solidFill>
                  <a:srgbClr val="002060"/>
                </a:solidFill>
              </a:rPr>
              <a:t>➡️ 30 000 000 ÷ 30 000 = </a:t>
            </a:r>
            <a:r>
              <a:rPr lang="fr-FR" b="1" dirty="0">
                <a:solidFill>
                  <a:srgbClr val="002060"/>
                </a:solidFill>
              </a:rPr>
              <a:t>1 000 usines</a:t>
            </a:r>
            <a:endParaRPr lang="fr-FR" dirty="0">
              <a:solidFill>
                <a:srgbClr val="002060"/>
              </a:solidFill>
            </a:endParaRPr>
          </a:p>
          <a:p>
            <a:r>
              <a:rPr lang="fr-FR" b="1" dirty="0">
                <a:solidFill>
                  <a:srgbClr val="002060"/>
                </a:solidFill>
              </a:rPr>
              <a:t>Pour 40 millions tonnes :</a:t>
            </a:r>
          </a:p>
          <a:p>
            <a:r>
              <a:rPr lang="fr-FR" dirty="0">
                <a:solidFill>
                  <a:srgbClr val="002060"/>
                </a:solidFill>
              </a:rPr>
              <a:t>➡️ 40 000 000 ÷ 30 000 = </a:t>
            </a:r>
            <a:r>
              <a:rPr lang="fr-FR" b="1" dirty="0">
                <a:solidFill>
                  <a:srgbClr val="002060"/>
                </a:solidFill>
              </a:rPr>
              <a:t>1 300 usines</a:t>
            </a:r>
            <a:endParaRPr lang="fr-FR"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3499560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F862E-0F44-9C4C-A22E-E8AD484110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335BD-047B-475D-CEA2-8C05218CE483}"/>
              </a:ext>
            </a:extLst>
          </p:cNvPr>
          <p:cNvSpPr>
            <a:spLocks noGrp="1"/>
          </p:cNvSpPr>
          <p:nvPr>
            <p:ph type="title"/>
          </p:nvPr>
        </p:nvSpPr>
        <p:spPr>
          <a:xfrm>
            <a:off x="107504" y="0"/>
            <a:ext cx="9036496" cy="692696"/>
          </a:xfrm>
        </p:spPr>
        <p:txBody>
          <a:bodyPr/>
          <a:lstStyle/>
          <a:p>
            <a:br>
              <a:rPr lang="fr-FR" sz="2800" b="1" dirty="0"/>
            </a:br>
            <a:r>
              <a:rPr lang="fr-FR" sz="2800" b="1" dirty="0"/>
              <a:t>Types d’usines nécessaires: Petites unités (village / PME)</a:t>
            </a:r>
            <a:br>
              <a:rPr lang="fr-FR" sz="2800" b="1" dirty="0"/>
            </a:br>
            <a:endParaRPr lang="en-US" sz="2800" dirty="0"/>
          </a:p>
        </p:txBody>
      </p:sp>
      <p:sp>
        <p:nvSpPr>
          <p:cNvPr id="3" name="Content Placeholder 2">
            <a:extLst>
              <a:ext uri="{FF2B5EF4-FFF2-40B4-BE49-F238E27FC236}">
                <a16:creationId xmlns:a16="http://schemas.microsoft.com/office/drawing/2014/main" id="{5C3EB103-87B9-6BA1-5931-B973CEA1DB5E}"/>
              </a:ext>
            </a:extLst>
          </p:cNvPr>
          <p:cNvSpPr>
            <a:spLocks noGrp="1"/>
          </p:cNvSpPr>
          <p:nvPr>
            <p:ph idx="1"/>
          </p:nvPr>
        </p:nvSpPr>
        <p:spPr>
          <a:xfrm>
            <a:off x="0" y="836712"/>
            <a:ext cx="9144000" cy="5184577"/>
          </a:xfrm>
        </p:spPr>
        <p:txBody>
          <a:bodyPr/>
          <a:lstStyle/>
          <a:p>
            <a:r>
              <a:rPr lang="fr-FR" dirty="0">
                <a:solidFill>
                  <a:srgbClr val="002060"/>
                </a:solidFill>
              </a:rPr>
              <a:t>On prend un modèle réaliste: </a:t>
            </a:r>
          </a:p>
          <a:p>
            <a:r>
              <a:rPr lang="fr-FR" b="1" dirty="0">
                <a:solidFill>
                  <a:srgbClr val="002060"/>
                </a:solidFill>
              </a:rPr>
              <a:t>Hypothèse standard:</a:t>
            </a:r>
          </a:p>
          <a:p>
            <a:r>
              <a:rPr lang="fr-FR" dirty="0">
                <a:solidFill>
                  <a:srgbClr val="002060"/>
                </a:solidFill>
              </a:rPr>
              <a:t>Une usine moyenne transforme : ➡️ </a:t>
            </a:r>
            <a:r>
              <a:rPr lang="fr-FR" b="1" dirty="0">
                <a:solidFill>
                  <a:srgbClr val="002060"/>
                </a:solidFill>
              </a:rPr>
              <a:t>100 tonnes/jour</a:t>
            </a:r>
            <a:endParaRPr lang="fr-FR" dirty="0">
              <a:solidFill>
                <a:srgbClr val="002060"/>
              </a:solidFill>
            </a:endParaRPr>
          </a:p>
          <a:p>
            <a:r>
              <a:rPr lang="fr-FR" dirty="0">
                <a:solidFill>
                  <a:srgbClr val="002060"/>
                </a:solidFill>
              </a:rPr>
              <a:t>Sur 300 jours/an : ➡️ </a:t>
            </a:r>
            <a:r>
              <a:rPr lang="fr-FR" b="1" dirty="0">
                <a:solidFill>
                  <a:srgbClr val="002060"/>
                </a:solidFill>
              </a:rPr>
              <a:t>30 000 tonnes/an</a:t>
            </a:r>
            <a:endParaRPr lang="fr-FR" dirty="0">
              <a:solidFill>
                <a:srgbClr val="002060"/>
              </a:solidFill>
            </a:endParaRPr>
          </a:p>
          <a:p>
            <a:endParaRPr lang="fr-FR" b="1" dirty="0">
              <a:solidFill>
                <a:srgbClr val="002060"/>
              </a:solidFill>
            </a:endParaRPr>
          </a:p>
          <a:p>
            <a:r>
              <a:rPr lang="fr-FR" b="1" dirty="0">
                <a:solidFill>
                  <a:srgbClr val="002060"/>
                </a:solidFill>
              </a:rPr>
              <a:t>Calcul: </a:t>
            </a:r>
          </a:p>
          <a:p>
            <a:r>
              <a:rPr lang="fr-FR" b="1" dirty="0">
                <a:solidFill>
                  <a:srgbClr val="002060"/>
                </a:solidFill>
              </a:rPr>
              <a:t>Pour 30 millions tonnes :</a:t>
            </a:r>
          </a:p>
          <a:p>
            <a:r>
              <a:rPr lang="fr-FR" dirty="0">
                <a:solidFill>
                  <a:srgbClr val="002060"/>
                </a:solidFill>
              </a:rPr>
              <a:t>➡️ 30 000 000 ÷ 30 000 = </a:t>
            </a:r>
            <a:r>
              <a:rPr lang="fr-FR" b="1" dirty="0">
                <a:solidFill>
                  <a:srgbClr val="002060"/>
                </a:solidFill>
              </a:rPr>
              <a:t>1 000 usines</a:t>
            </a:r>
            <a:endParaRPr lang="fr-FR" dirty="0">
              <a:solidFill>
                <a:srgbClr val="002060"/>
              </a:solidFill>
            </a:endParaRPr>
          </a:p>
          <a:p>
            <a:r>
              <a:rPr lang="fr-FR" b="1" dirty="0">
                <a:solidFill>
                  <a:srgbClr val="002060"/>
                </a:solidFill>
              </a:rPr>
              <a:t>Pour 40 millions tonnes :</a:t>
            </a:r>
          </a:p>
          <a:p>
            <a:r>
              <a:rPr lang="fr-FR" dirty="0">
                <a:solidFill>
                  <a:srgbClr val="002060"/>
                </a:solidFill>
              </a:rPr>
              <a:t>➡️ 40 000 000 ÷ 30 000 = </a:t>
            </a:r>
            <a:r>
              <a:rPr lang="fr-FR" b="1" dirty="0">
                <a:solidFill>
                  <a:srgbClr val="002060"/>
                </a:solidFill>
              </a:rPr>
              <a:t>1 300 usines</a:t>
            </a:r>
            <a:endParaRPr lang="fr-FR"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1521909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B432-0EAA-2BCD-4DF2-C32619D881BF}"/>
              </a:ext>
            </a:extLst>
          </p:cNvPr>
          <p:cNvSpPr>
            <a:spLocks noGrp="1"/>
          </p:cNvSpPr>
          <p:nvPr>
            <p:ph type="title" sz="quarter"/>
          </p:nvPr>
        </p:nvSpPr>
        <p:spPr/>
        <p:txBody>
          <a:bodyPr/>
          <a:lstStyle/>
          <a:p>
            <a:r>
              <a:rPr lang="en-US" dirty="0"/>
              <a:t>Types </a:t>
            </a:r>
            <a:r>
              <a:rPr lang="en-US" dirty="0" err="1"/>
              <a:t>d’usines</a:t>
            </a:r>
            <a:r>
              <a:rPr lang="en-US" dirty="0"/>
              <a:t> </a:t>
            </a:r>
            <a:r>
              <a:rPr lang="en-US" dirty="0" err="1"/>
              <a:t>nécessaires</a:t>
            </a:r>
            <a:r>
              <a:rPr lang="en-US" dirty="0"/>
              <a:t>: Petites </a:t>
            </a:r>
            <a:r>
              <a:rPr lang="en-US" dirty="0" err="1"/>
              <a:t>Unités</a:t>
            </a:r>
            <a:r>
              <a:rPr lang="en-US" dirty="0"/>
              <a:t> (Village/PME)</a:t>
            </a:r>
          </a:p>
        </p:txBody>
      </p:sp>
      <p:sp>
        <p:nvSpPr>
          <p:cNvPr id="6" name="Content Placeholder 5">
            <a:extLst>
              <a:ext uri="{FF2B5EF4-FFF2-40B4-BE49-F238E27FC236}">
                <a16:creationId xmlns:a16="http://schemas.microsoft.com/office/drawing/2014/main" id="{D69C3762-40BA-7B7E-74A0-3CAC78A73EEE}"/>
              </a:ext>
            </a:extLst>
          </p:cNvPr>
          <p:cNvSpPr>
            <a:spLocks noGrp="1"/>
          </p:cNvSpPr>
          <p:nvPr>
            <p:ph sz="quarter" idx="4"/>
          </p:nvPr>
        </p:nvSpPr>
        <p:spPr/>
        <p:txBody>
          <a:bodyPr/>
          <a:lstStyle/>
          <a:p>
            <a:endParaRPr lang="en-US"/>
          </a:p>
        </p:txBody>
      </p:sp>
      <p:pic>
        <p:nvPicPr>
          <p:cNvPr id="7170" name="Picture 2">
            <a:extLst>
              <a:ext uri="{FF2B5EF4-FFF2-40B4-BE49-F238E27FC236}">
                <a16:creationId xmlns:a16="http://schemas.microsoft.com/office/drawing/2014/main" id="{DBC78A4C-B29C-8356-F76F-F280DC57FF99}"/>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 y="1861375"/>
            <a:ext cx="4038600" cy="192398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F6E10C2D-C90D-AC98-3860-FA26DED93A0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648200" y="1791002"/>
            <a:ext cx="4038600" cy="20647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0ABADF07-9C15-9BAB-7865-A41C04D7F47D}"/>
              </a:ext>
            </a:extLst>
          </p:cNvPr>
          <p:cNvSpPr>
            <a:spLocks noGrp="1" noChangeArrowheads="1"/>
          </p:cNvSpPr>
          <p:nvPr>
            <p:ph sz="quarter" idx="3"/>
          </p:nvPr>
        </p:nvSpPr>
        <p:spPr bwMode="auto">
          <a:xfrm>
            <a:off x="251520" y="4337369"/>
            <a:ext cx="432048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err="1">
                <a:ln>
                  <a:noFill/>
                </a:ln>
                <a:solidFill>
                  <a:srgbClr val="002060"/>
                </a:solidFill>
                <a:effectLst/>
                <a:latin typeface="Arial" panose="020B0604020202020204" pitchFamily="34" charset="0"/>
              </a:rPr>
              <a:t>Capacité</a:t>
            </a:r>
            <a:r>
              <a:rPr kumimoji="0" lang="en-US" altLang="en-US" b="0" i="0" u="none" strike="noStrike" cap="none" normalizeH="0" baseline="0" dirty="0">
                <a:ln>
                  <a:noFill/>
                </a:ln>
                <a:solidFill>
                  <a:srgbClr val="002060"/>
                </a:solidFill>
                <a:effectLst/>
                <a:latin typeface="Arial" panose="020B0604020202020204" pitchFamily="34" charset="0"/>
              </a:rPr>
              <a:t> : 5–20 </a:t>
            </a:r>
            <a:r>
              <a:rPr kumimoji="0" lang="en-US" altLang="en-US" b="0" i="0" u="none" strike="noStrike" cap="none" normalizeH="0" baseline="0" dirty="0" err="1">
                <a:ln>
                  <a:noFill/>
                </a:ln>
                <a:solidFill>
                  <a:srgbClr val="002060"/>
                </a:solidFill>
                <a:effectLst/>
                <a:latin typeface="Arial" panose="020B0604020202020204" pitchFamily="34" charset="0"/>
              </a:rPr>
              <a:t>tonnes</a:t>
            </a:r>
            <a:r>
              <a:rPr kumimoji="0" lang="en-US" altLang="en-US" b="0" i="0" u="none" strike="noStrike" cap="none" normalizeH="0" baseline="0" dirty="0">
                <a:ln>
                  <a:noFill/>
                </a:ln>
                <a:solidFill>
                  <a:srgbClr val="002060"/>
                </a:solidFill>
                <a:effectLst/>
                <a:latin typeface="Arial" panose="020B0604020202020204" pitchFamily="34" charset="0"/>
              </a:rPr>
              <a:t>/jour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err="1">
                <a:ln>
                  <a:noFill/>
                </a:ln>
                <a:solidFill>
                  <a:srgbClr val="002060"/>
                </a:solidFill>
                <a:effectLst/>
                <a:latin typeface="Arial" panose="020B0604020202020204" pitchFamily="34" charset="0"/>
              </a:rPr>
              <a:t>Rôle</a:t>
            </a:r>
            <a:r>
              <a:rPr kumimoji="0" lang="en-US" altLang="en-US" b="0" i="0" u="none" strike="noStrike" cap="none" normalizeH="0" baseline="0" dirty="0">
                <a:ln>
                  <a:noFill/>
                </a:ln>
                <a:solidFill>
                  <a:srgbClr val="002060"/>
                </a:solidFill>
                <a:effectLst/>
                <a:latin typeface="Arial" panose="020B0604020202020204" pitchFamily="34" charset="0"/>
              </a:rPr>
              <a:t> : transformation locale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2060"/>
                </a:solidFill>
                <a:effectLst/>
                <a:latin typeface="Arial" panose="020B0604020202020204" pitchFamily="34" charset="0"/>
              </a:rPr>
              <a:t>Nombre : </a:t>
            </a:r>
            <a:r>
              <a:rPr kumimoji="0" lang="en-US" altLang="en-US" b="0" i="0" u="none" strike="noStrike" cap="none" normalizeH="0" baseline="0" dirty="0" err="1">
                <a:ln>
                  <a:noFill/>
                </a:ln>
                <a:solidFill>
                  <a:srgbClr val="002060"/>
                </a:solidFill>
                <a:effectLst/>
                <a:latin typeface="Arial" panose="020B0604020202020204" pitchFamily="34" charset="0"/>
              </a:rPr>
              <a:t>milliers</a:t>
            </a:r>
            <a:r>
              <a:rPr kumimoji="0" lang="en-US" altLang="en-US" b="0" i="0" u="none" strike="noStrike" cap="none" normalizeH="0" baseline="0" dirty="0">
                <a:ln>
                  <a:noFill/>
                </a:ln>
                <a:solidFill>
                  <a:srgbClr val="002060"/>
                </a:solidFill>
                <a:effectLst/>
                <a:latin typeface="Arial" panose="020B0604020202020204" pitchFamily="34" charset="0"/>
              </a:rPr>
              <a:t> </a:t>
            </a:r>
            <a:r>
              <a:rPr kumimoji="0" lang="en-US" altLang="en-US" b="0" i="0" u="none" strike="noStrike" cap="none" normalizeH="0" baseline="0" dirty="0" err="1">
                <a:ln>
                  <a:noFill/>
                </a:ln>
                <a:solidFill>
                  <a:srgbClr val="002060"/>
                </a:solidFill>
                <a:effectLst/>
                <a:latin typeface="Arial" panose="020B0604020202020204" pitchFamily="34" charset="0"/>
              </a:rPr>
              <a:t>nécessaires</a:t>
            </a:r>
            <a:r>
              <a:rPr kumimoji="0" lang="en-US" altLang="en-US" b="0" i="0" u="none" strike="noStrike" cap="none" normalizeH="0" baseline="0" dirty="0">
                <a:ln>
                  <a:noFill/>
                </a:ln>
                <a:solidFill>
                  <a:srgbClr val="002060"/>
                </a:solidFill>
                <a:effectLst/>
                <a:latin typeface="Arial" panose="020B0604020202020204" pitchFamily="34" charset="0"/>
              </a:rPr>
              <a:t> </a:t>
            </a:r>
          </a:p>
        </p:txBody>
      </p:sp>
    </p:spTree>
    <p:extLst>
      <p:ext uri="{BB962C8B-B14F-4D97-AF65-F5344CB8AC3E}">
        <p14:creationId xmlns:p14="http://schemas.microsoft.com/office/powerpoint/2010/main" val="743324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A8D53-A84F-0579-830A-2DD72DBDF0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51013D-E0D2-F4B4-D720-1BABC1138E67}"/>
              </a:ext>
            </a:extLst>
          </p:cNvPr>
          <p:cNvSpPr>
            <a:spLocks noGrp="1"/>
          </p:cNvSpPr>
          <p:nvPr>
            <p:ph type="title" sz="quarter"/>
          </p:nvPr>
        </p:nvSpPr>
        <p:spPr/>
        <p:txBody>
          <a:bodyPr/>
          <a:lstStyle/>
          <a:p>
            <a:r>
              <a:rPr lang="en-US" dirty="0" err="1"/>
              <a:t>Usines</a:t>
            </a:r>
            <a:r>
              <a:rPr lang="en-US" dirty="0"/>
              <a:t> </a:t>
            </a:r>
            <a:r>
              <a:rPr lang="en-US" dirty="0" err="1"/>
              <a:t>moyennes</a:t>
            </a:r>
            <a:endParaRPr lang="en-US" dirty="0"/>
          </a:p>
        </p:txBody>
      </p:sp>
      <p:sp>
        <p:nvSpPr>
          <p:cNvPr id="7" name="Rectangle 5">
            <a:extLst>
              <a:ext uri="{FF2B5EF4-FFF2-40B4-BE49-F238E27FC236}">
                <a16:creationId xmlns:a16="http://schemas.microsoft.com/office/drawing/2014/main" id="{BC43C206-9203-1D83-F946-28B07F483E01}"/>
              </a:ext>
            </a:extLst>
          </p:cNvPr>
          <p:cNvSpPr>
            <a:spLocks noGrp="1" noChangeArrowheads="1"/>
          </p:cNvSpPr>
          <p:nvPr>
            <p:ph sz="quarter" idx="3"/>
          </p:nvPr>
        </p:nvSpPr>
        <p:spPr bwMode="auto">
          <a:xfrm>
            <a:off x="251520" y="4475869"/>
            <a:ext cx="432048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err="1">
                <a:ln>
                  <a:noFill/>
                </a:ln>
                <a:solidFill>
                  <a:srgbClr val="002060"/>
                </a:solidFill>
                <a:effectLst/>
                <a:latin typeface="Arial" panose="020B0604020202020204" pitchFamily="34" charset="0"/>
              </a:rPr>
              <a:t>Capacité</a:t>
            </a:r>
            <a:r>
              <a:rPr kumimoji="0" lang="en-US" altLang="en-US" b="0" i="0" u="none" strike="noStrike" cap="none" normalizeH="0" baseline="0" dirty="0">
                <a:ln>
                  <a:noFill/>
                </a:ln>
                <a:solidFill>
                  <a:srgbClr val="002060"/>
                </a:solidFill>
                <a:effectLst/>
                <a:latin typeface="Arial" panose="020B0604020202020204" pitchFamily="34" charset="0"/>
              </a:rPr>
              <a:t> : 50–200 </a:t>
            </a:r>
            <a:r>
              <a:rPr kumimoji="0" lang="en-US" altLang="en-US" b="0" i="0" u="none" strike="noStrike" cap="none" normalizeH="0" baseline="0" dirty="0" err="1">
                <a:ln>
                  <a:noFill/>
                </a:ln>
                <a:solidFill>
                  <a:srgbClr val="002060"/>
                </a:solidFill>
                <a:effectLst/>
                <a:latin typeface="Arial" panose="020B0604020202020204" pitchFamily="34" charset="0"/>
              </a:rPr>
              <a:t>tonnes</a:t>
            </a:r>
            <a:r>
              <a:rPr kumimoji="0" lang="en-US" altLang="en-US" b="0" i="0" u="none" strike="noStrike" cap="none" normalizeH="0" baseline="0" dirty="0">
                <a:ln>
                  <a:noFill/>
                </a:ln>
                <a:solidFill>
                  <a:srgbClr val="002060"/>
                </a:solidFill>
                <a:effectLst/>
                <a:latin typeface="Arial" panose="020B0604020202020204" pitchFamily="34" charset="0"/>
              </a:rPr>
              <a:t>/jour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err="1">
                <a:ln>
                  <a:noFill/>
                </a:ln>
                <a:solidFill>
                  <a:srgbClr val="002060"/>
                </a:solidFill>
                <a:effectLst/>
                <a:latin typeface="Arial" panose="020B0604020202020204" pitchFamily="34" charset="0"/>
              </a:rPr>
              <a:t>Rôle</a:t>
            </a:r>
            <a:r>
              <a:rPr kumimoji="0" lang="en-US" altLang="en-US" b="0" i="0" u="none" strike="noStrike" cap="none" normalizeH="0" baseline="0" dirty="0">
                <a:ln>
                  <a:noFill/>
                </a:ln>
                <a:solidFill>
                  <a:srgbClr val="002060"/>
                </a:solidFill>
                <a:effectLst/>
                <a:latin typeface="Arial" panose="020B0604020202020204" pitchFamily="34" charset="0"/>
              </a:rPr>
              <a:t> : </a:t>
            </a:r>
            <a:r>
              <a:rPr lang="en-US" altLang="en-US" dirty="0" err="1">
                <a:solidFill>
                  <a:srgbClr val="002060"/>
                </a:solidFill>
                <a:latin typeface="Arial" panose="020B0604020202020204" pitchFamily="34" charset="0"/>
              </a:rPr>
              <a:t>marché</a:t>
            </a:r>
            <a:r>
              <a:rPr lang="en-US" altLang="en-US" dirty="0">
                <a:solidFill>
                  <a:srgbClr val="002060"/>
                </a:solidFill>
                <a:latin typeface="Arial" panose="020B0604020202020204" pitchFamily="34" charset="0"/>
              </a:rPr>
              <a:t> national</a:t>
            </a:r>
            <a:r>
              <a:rPr kumimoji="0" lang="en-US" altLang="en-US" b="0" i="0" u="none" strike="noStrike" cap="none" normalizeH="0" baseline="0" dirty="0">
                <a:ln>
                  <a:noFill/>
                </a:ln>
                <a:solidFill>
                  <a:srgbClr val="002060"/>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rgbClr val="002060"/>
                </a:solidFill>
                <a:effectLst/>
                <a:latin typeface="Arial" panose="020B0604020202020204" pitchFamily="34" charset="0"/>
              </a:rPr>
              <a:t>Nombre : </a:t>
            </a:r>
            <a:r>
              <a:rPr kumimoji="0" lang="en-US" altLang="en-US" b="0" i="0" u="none" strike="noStrike" cap="none" normalizeH="0" baseline="0" dirty="0" err="1">
                <a:ln>
                  <a:noFill/>
                </a:ln>
                <a:solidFill>
                  <a:srgbClr val="002060"/>
                </a:solidFill>
                <a:effectLst/>
                <a:latin typeface="Arial" panose="020B0604020202020204" pitchFamily="34" charset="0"/>
              </a:rPr>
              <a:t>milliers</a:t>
            </a:r>
            <a:r>
              <a:rPr kumimoji="0" lang="en-US" altLang="en-US" b="0" i="0" u="none" strike="noStrike" cap="none" normalizeH="0" baseline="0" dirty="0">
                <a:ln>
                  <a:noFill/>
                </a:ln>
                <a:solidFill>
                  <a:srgbClr val="002060"/>
                </a:solidFill>
                <a:effectLst/>
                <a:latin typeface="Arial" panose="020B0604020202020204" pitchFamily="34" charset="0"/>
              </a:rPr>
              <a:t> </a:t>
            </a:r>
            <a:r>
              <a:rPr kumimoji="0" lang="en-US" altLang="en-US" b="0" i="0" u="none" strike="noStrike" cap="none" normalizeH="0" baseline="0" dirty="0" err="1">
                <a:ln>
                  <a:noFill/>
                </a:ln>
                <a:solidFill>
                  <a:srgbClr val="002060"/>
                </a:solidFill>
                <a:effectLst/>
                <a:latin typeface="Arial" panose="020B0604020202020204" pitchFamily="34" charset="0"/>
              </a:rPr>
              <a:t>nécessaires</a:t>
            </a:r>
            <a:r>
              <a:rPr kumimoji="0" lang="en-US" altLang="en-US" b="0" i="0" u="none" strike="noStrike" cap="none" normalizeH="0" baseline="0" dirty="0">
                <a:ln>
                  <a:noFill/>
                </a:ln>
                <a:solidFill>
                  <a:srgbClr val="002060"/>
                </a:solidFill>
                <a:effectLst/>
                <a:latin typeface="Arial" panose="020B0604020202020204" pitchFamily="34" charset="0"/>
              </a:rPr>
              <a:t> </a:t>
            </a:r>
          </a:p>
        </p:txBody>
      </p:sp>
      <p:pic>
        <p:nvPicPr>
          <p:cNvPr id="8194" name="Picture 2">
            <a:extLst>
              <a:ext uri="{FF2B5EF4-FFF2-40B4-BE49-F238E27FC236}">
                <a16:creationId xmlns:a16="http://schemas.microsoft.com/office/drawing/2014/main" id="{45611019-F20B-A3E6-C5F8-BF8F41D39059}"/>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76325" y="1773238"/>
            <a:ext cx="2800349" cy="210026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B57B96BE-9F02-AC94-D3F3-1AAF3C8A6523}"/>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033963" y="1773238"/>
            <a:ext cx="3267074" cy="210026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ECAB0C36-2D89-C34A-351F-14A0031C134D}"/>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5413362" y="4025901"/>
            <a:ext cx="2831046" cy="199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70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C81E7-9736-6F76-3885-92A38CBBA7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DB10F-8EEA-6121-8899-1B8C8F8D7365}"/>
              </a:ext>
            </a:extLst>
          </p:cNvPr>
          <p:cNvSpPr>
            <a:spLocks noGrp="1"/>
          </p:cNvSpPr>
          <p:nvPr>
            <p:ph type="title" sz="quarter"/>
          </p:nvPr>
        </p:nvSpPr>
        <p:spPr/>
        <p:txBody>
          <a:bodyPr/>
          <a:lstStyle/>
          <a:p>
            <a:r>
              <a:rPr lang="en-US" dirty="0"/>
              <a:t>Grandes </a:t>
            </a:r>
            <a:r>
              <a:rPr lang="en-US" dirty="0" err="1"/>
              <a:t>Usines</a:t>
            </a:r>
            <a:r>
              <a:rPr lang="en-US" dirty="0"/>
              <a:t> </a:t>
            </a:r>
            <a:r>
              <a:rPr lang="en-US" dirty="0" err="1"/>
              <a:t>Industrielles</a:t>
            </a:r>
            <a:endParaRPr lang="en-US" dirty="0"/>
          </a:p>
        </p:txBody>
      </p:sp>
      <p:sp>
        <p:nvSpPr>
          <p:cNvPr id="7" name="Rectangle 5">
            <a:extLst>
              <a:ext uri="{FF2B5EF4-FFF2-40B4-BE49-F238E27FC236}">
                <a16:creationId xmlns:a16="http://schemas.microsoft.com/office/drawing/2014/main" id="{088A1E69-1245-70C5-31F8-C887E83EDE55}"/>
              </a:ext>
            </a:extLst>
          </p:cNvPr>
          <p:cNvSpPr>
            <a:spLocks noGrp="1" noChangeArrowheads="1"/>
          </p:cNvSpPr>
          <p:nvPr>
            <p:ph sz="quarter" idx="3"/>
          </p:nvPr>
        </p:nvSpPr>
        <p:spPr bwMode="auto">
          <a:xfrm>
            <a:off x="251520" y="4291204"/>
            <a:ext cx="432048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err="1">
                <a:ln>
                  <a:noFill/>
                </a:ln>
                <a:solidFill>
                  <a:srgbClr val="002060"/>
                </a:solidFill>
                <a:effectLst/>
                <a:latin typeface="Arial" panose="020B0604020202020204" pitchFamily="34" charset="0"/>
              </a:rPr>
              <a:t>Capacité</a:t>
            </a:r>
            <a:r>
              <a:rPr kumimoji="0" lang="en-US" altLang="en-US" b="0" i="0" u="none" strike="noStrike" cap="none" normalizeH="0" baseline="0" dirty="0">
                <a:ln>
                  <a:noFill/>
                </a:ln>
                <a:solidFill>
                  <a:srgbClr val="002060"/>
                </a:solidFill>
                <a:effectLst/>
                <a:latin typeface="Arial" panose="020B0604020202020204" pitchFamily="34" charset="0"/>
              </a:rPr>
              <a:t> : 300–1</a:t>
            </a:r>
            <a:r>
              <a:rPr lang="en-US" altLang="en-US" dirty="0">
                <a:solidFill>
                  <a:srgbClr val="002060"/>
                </a:solidFill>
                <a:latin typeface="Arial" panose="020B0604020202020204" pitchFamily="34" charset="0"/>
              </a:rPr>
              <a:t>0</a:t>
            </a:r>
            <a:r>
              <a:rPr kumimoji="0" lang="en-US" altLang="en-US" b="0" i="0" u="none" strike="noStrike" cap="none" normalizeH="0" baseline="0" dirty="0">
                <a:ln>
                  <a:noFill/>
                </a:ln>
                <a:solidFill>
                  <a:srgbClr val="002060"/>
                </a:solidFill>
                <a:effectLst/>
                <a:latin typeface="Arial" panose="020B0604020202020204" pitchFamily="34" charset="0"/>
              </a:rPr>
              <a:t>00 </a:t>
            </a:r>
            <a:r>
              <a:rPr kumimoji="0" lang="en-US" altLang="en-US" b="0" i="0" u="none" strike="noStrike" cap="none" normalizeH="0" baseline="0" dirty="0" err="1">
                <a:ln>
                  <a:noFill/>
                </a:ln>
                <a:solidFill>
                  <a:srgbClr val="002060"/>
                </a:solidFill>
                <a:effectLst/>
                <a:latin typeface="Arial" panose="020B0604020202020204" pitchFamily="34" charset="0"/>
              </a:rPr>
              <a:t>tonnes</a:t>
            </a:r>
            <a:r>
              <a:rPr kumimoji="0" lang="en-US" altLang="en-US" b="0" i="0" u="none" strike="noStrike" cap="none" normalizeH="0" baseline="0" dirty="0">
                <a:ln>
                  <a:noFill/>
                </a:ln>
                <a:solidFill>
                  <a:srgbClr val="002060"/>
                </a:solidFill>
                <a:effectLst/>
                <a:latin typeface="Arial" panose="020B0604020202020204" pitchFamily="34" charset="0"/>
              </a:rPr>
              <a:t>/jour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err="1">
                <a:ln>
                  <a:noFill/>
                </a:ln>
                <a:solidFill>
                  <a:srgbClr val="002060"/>
                </a:solidFill>
                <a:effectLst/>
                <a:latin typeface="Arial" panose="020B0604020202020204" pitchFamily="34" charset="0"/>
              </a:rPr>
              <a:t>Rôle</a:t>
            </a:r>
            <a:r>
              <a:rPr kumimoji="0" lang="en-US" altLang="en-US" b="0" i="0" u="none" strike="noStrike" cap="none" normalizeH="0" baseline="0" dirty="0">
                <a:ln>
                  <a:noFill/>
                </a:ln>
                <a:solidFill>
                  <a:srgbClr val="002060"/>
                </a:solidFill>
                <a:effectLst/>
                <a:latin typeface="Arial" panose="020B0604020202020204" pitchFamily="34" charset="0"/>
              </a:rPr>
              <a:t> : Export, Industrie </a:t>
            </a:r>
            <a:r>
              <a:rPr kumimoji="0" lang="en-US" altLang="en-US" b="0" i="0" u="none" strike="noStrike" cap="none" normalizeH="0" baseline="0" dirty="0" err="1">
                <a:ln>
                  <a:noFill/>
                </a:ln>
                <a:solidFill>
                  <a:srgbClr val="002060"/>
                </a:solidFill>
                <a:effectLst/>
                <a:latin typeface="Arial" panose="020B0604020202020204" pitchFamily="34" charset="0"/>
              </a:rPr>
              <a:t>lourde</a:t>
            </a:r>
            <a:r>
              <a:rPr kumimoji="0" lang="en-US" altLang="en-US" b="0" i="0" u="none" strike="noStrike" cap="none" normalizeH="0" baseline="0" dirty="0">
                <a:ln>
                  <a:noFill/>
                </a:ln>
                <a:solidFill>
                  <a:srgbClr val="002060"/>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rgbClr val="002060"/>
                </a:solidFill>
                <a:effectLst/>
                <a:latin typeface="Arial" panose="020B0604020202020204" pitchFamily="34" charset="0"/>
              </a:rPr>
              <a:t>Nombre : </a:t>
            </a:r>
            <a:r>
              <a:rPr kumimoji="0" lang="en-US" altLang="en-US" b="0" i="0" u="none" strike="noStrike" cap="none" normalizeH="0" baseline="0" dirty="0" err="1">
                <a:ln>
                  <a:noFill/>
                </a:ln>
                <a:solidFill>
                  <a:srgbClr val="002060"/>
                </a:solidFill>
                <a:effectLst/>
                <a:latin typeface="Arial" panose="020B0604020202020204" pitchFamily="34" charset="0"/>
              </a:rPr>
              <a:t>milliers</a:t>
            </a:r>
            <a:r>
              <a:rPr kumimoji="0" lang="en-US" altLang="en-US" b="0" i="0" u="none" strike="noStrike" cap="none" normalizeH="0" baseline="0" dirty="0">
                <a:ln>
                  <a:noFill/>
                </a:ln>
                <a:solidFill>
                  <a:srgbClr val="002060"/>
                </a:solidFill>
                <a:effectLst/>
                <a:latin typeface="Arial" panose="020B0604020202020204" pitchFamily="34" charset="0"/>
              </a:rPr>
              <a:t> </a:t>
            </a:r>
            <a:r>
              <a:rPr kumimoji="0" lang="en-US" altLang="en-US" b="0" i="0" u="none" strike="noStrike" cap="none" normalizeH="0" baseline="0" dirty="0" err="1">
                <a:ln>
                  <a:noFill/>
                </a:ln>
                <a:solidFill>
                  <a:srgbClr val="002060"/>
                </a:solidFill>
                <a:effectLst/>
                <a:latin typeface="Arial" panose="020B0604020202020204" pitchFamily="34" charset="0"/>
              </a:rPr>
              <a:t>nécessaires</a:t>
            </a:r>
            <a:r>
              <a:rPr kumimoji="0" lang="en-US" altLang="en-US" b="0" i="0" u="none" strike="noStrike" cap="none" normalizeH="0" baseline="0" dirty="0">
                <a:ln>
                  <a:noFill/>
                </a:ln>
                <a:solidFill>
                  <a:srgbClr val="002060"/>
                </a:solidFill>
                <a:effectLst/>
                <a:latin typeface="Arial" panose="020B0604020202020204" pitchFamily="34" charset="0"/>
              </a:rPr>
              <a:t> </a:t>
            </a:r>
          </a:p>
        </p:txBody>
      </p:sp>
      <p:pic>
        <p:nvPicPr>
          <p:cNvPr id="9218" name="Picture 2">
            <a:extLst>
              <a:ext uri="{FF2B5EF4-FFF2-40B4-BE49-F238E27FC236}">
                <a16:creationId xmlns:a16="http://schemas.microsoft.com/office/drawing/2014/main" id="{78977FC7-C3ED-DDB3-74C8-C4FBC44A53D6}"/>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10540" y="1773238"/>
            <a:ext cx="2731919" cy="210026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4961EE09-62F7-0DE4-5D8A-33D044814F95}"/>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111750" y="1773238"/>
            <a:ext cx="3111499" cy="210026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13FE4DB1-1D7C-53C3-71FE-15117A3FA454}"/>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5292080" y="4025901"/>
            <a:ext cx="2304256" cy="199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953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D2815-3326-5633-7813-79D18BAC5A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DB74B2-88F8-8629-FC4C-12738ED046DF}"/>
              </a:ext>
            </a:extLst>
          </p:cNvPr>
          <p:cNvSpPr>
            <a:spLocks noGrp="1"/>
          </p:cNvSpPr>
          <p:nvPr>
            <p:ph type="title" sz="quarter"/>
          </p:nvPr>
        </p:nvSpPr>
        <p:spPr/>
        <p:txBody>
          <a:bodyPr/>
          <a:lstStyle/>
          <a:p>
            <a:r>
              <a:rPr lang="fr-FR" dirty="0"/>
              <a:t>Stratégie réaliste pour la RDC</a:t>
            </a:r>
            <a:endParaRPr lang="en-US" dirty="0"/>
          </a:p>
        </p:txBody>
      </p:sp>
      <p:sp>
        <p:nvSpPr>
          <p:cNvPr id="7" name="Rectangle 5">
            <a:extLst>
              <a:ext uri="{FF2B5EF4-FFF2-40B4-BE49-F238E27FC236}">
                <a16:creationId xmlns:a16="http://schemas.microsoft.com/office/drawing/2014/main" id="{82BB2905-044F-700A-5F91-1430119ABB0F}"/>
              </a:ext>
            </a:extLst>
          </p:cNvPr>
          <p:cNvSpPr>
            <a:spLocks noGrp="1" noChangeArrowheads="1"/>
          </p:cNvSpPr>
          <p:nvPr>
            <p:ph sz="quarter" idx="3"/>
          </p:nvPr>
        </p:nvSpPr>
        <p:spPr bwMode="auto">
          <a:xfrm>
            <a:off x="251520" y="4291204"/>
            <a:ext cx="432048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err="1">
                <a:ln>
                  <a:noFill/>
                </a:ln>
                <a:solidFill>
                  <a:srgbClr val="002060"/>
                </a:solidFill>
                <a:effectLst/>
                <a:latin typeface="Arial" panose="020B0604020202020204" pitchFamily="34" charset="0"/>
              </a:rPr>
              <a:t>Capacité</a:t>
            </a:r>
            <a:r>
              <a:rPr kumimoji="0" lang="en-US" altLang="en-US" b="0" i="0" u="none" strike="noStrike" cap="none" normalizeH="0" baseline="0" dirty="0">
                <a:ln>
                  <a:noFill/>
                </a:ln>
                <a:solidFill>
                  <a:srgbClr val="002060"/>
                </a:solidFill>
                <a:effectLst/>
                <a:latin typeface="Arial" panose="020B0604020202020204" pitchFamily="34" charset="0"/>
              </a:rPr>
              <a:t> : 300–1</a:t>
            </a:r>
            <a:r>
              <a:rPr lang="en-US" altLang="en-US" dirty="0">
                <a:solidFill>
                  <a:srgbClr val="002060"/>
                </a:solidFill>
                <a:latin typeface="Arial" panose="020B0604020202020204" pitchFamily="34" charset="0"/>
              </a:rPr>
              <a:t>0</a:t>
            </a:r>
            <a:r>
              <a:rPr kumimoji="0" lang="en-US" altLang="en-US" b="0" i="0" u="none" strike="noStrike" cap="none" normalizeH="0" baseline="0" dirty="0">
                <a:ln>
                  <a:noFill/>
                </a:ln>
                <a:solidFill>
                  <a:srgbClr val="002060"/>
                </a:solidFill>
                <a:effectLst/>
                <a:latin typeface="Arial" panose="020B0604020202020204" pitchFamily="34" charset="0"/>
              </a:rPr>
              <a:t>00 </a:t>
            </a:r>
            <a:r>
              <a:rPr kumimoji="0" lang="en-US" altLang="en-US" b="0" i="0" u="none" strike="noStrike" cap="none" normalizeH="0" baseline="0" dirty="0" err="1">
                <a:ln>
                  <a:noFill/>
                </a:ln>
                <a:solidFill>
                  <a:srgbClr val="002060"/>
                </a:solidFill>
                <a:effectLst/>
                <a:latin typeface="Arial" panose="020B0604020202020204" pitchFamily="34" charset="0"/>
              </a:rPr>
              <a:t>tonnes</a:t>
            </a:r>
            <a:r>
              <a:rPr kumimoji="0" lang="en-US" altLang="en-US" b="0" i="0" u="none" strike="noStrike" cap="none" normalizeH="0" baseline="0" dirty="0">
                <a:ln>
                  <a:noFill/>
                </a:ln>
                <a:solidFill>
                  <a:srgbClr val="002060"/>
                </a:solidFill>
                <a:effectLst/>
                <a:latin typeface="Arial" panose="020B0604020202020204" pitchFamily="34" charset="0"/>
              </a:rPr>
              <a:t>/jour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err="1">
                <a:ln>
                  <a:noFill/>
                </a:ln>
                <a:solidFill>
                  <a:srgbClr val="002060"/>
                </a:solidFill>
                <a:effectLst/>
                <a:latin typeface="Arial" panose="020B0604020202020204" pitchFamily="34" charset="0"/>
              </a:rPr>
              <a:t>Rôle</a:t>
            </a:r>
            <a:r>
              <a:rPr kumimoji="0" lang="en-US" altLang="en-US" b="0" i="0" u="none" strike="noStrike" cap="none" normalizeH="0" baseline="0" dirty="0">
                <a:ln>
                  <a:noFill/>
                </a:ln>
                <a:solidFill>
                  <a:srgbClr val="002060"/>
                </a:solidFill>
                <a:effectLst/>
                <a:latin typeface="Arial" panose="020B0604020202020204" pitchFamily="34" charset="0"/>
              </a:rPr>
              <a:t> : Export, Industrie </a:t>
            </a:r>
            <a:r>
              <a:rPr kumimoji="0" lang="en-US" altLang="en-US" b="0" i="0" u="none" strike="noStrike" cap="none" normalizeH="0" baseline="0" dirty="0" err="1">
                <a:ln>
                  <a:noFill/>
                </a:ln>
                <a:solidFill>
                  <a:srgbClr val="002060"/>
                </a:solidFill>
                <a:effectLst/>
                <a:latin typeface="Arial" panose="020B0604020202020204" pitchFamily="34" charset="0"/>
              </a:rPr>
              <a:t>lourde</a:t>
            </a:r>
            <a:r>
              <a:rPr kumimoji="0" lang="en-US" altLang="en-US" b="0" i="0" u="none" strike="noStrike" cap="none" normalizeH="0" baseline="0" dirty="0">
                <a:ln>
                  <a:noFill/>
                </a:ln>
                <a:solidFill>
                  <a:srgbClr val="002060"/>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rgbClr val="002060"/>
                </a:solidFill>
                <a:effectLst/>
                <a:latin typeface="Arial" panose="020B0604020202020204" pitchFamily="34" charset="0"/>
              </a:rPr>
              <a:t>Nombre : </a:t>
            </a:r>
            <a:r>
              <a:rPr kumimoji="0" lang="en-US" altLang="en-US" b="0" i="0" u="none" strike="noStrike" cap="none" normalizeH="0" baseline="0" dirty="0" err="1">
                <a:ln>
                  <a:noFill/>
                </a:ln>
                <a:solidFill>
                  <a:srgbClr val="002060"/>
                </a:solidFill>
                <a:effectLst/>
                <a:latin typeface="Arial" panose="020B0604020202020204" pitchFamily="34" charset="0"/>
              </a:rPr>
              <a:t>milliers</a:t>
            </a:r>
            <a:r>
              <a:rPr kumimoji="0" lang="en-US" altLang="en-US" b="0" i="0" u="none" strike="noStrike" cap="none" normalizeH="0" baseline="0" dirty="0">
                <a:ln>
                  <a:noFill/>
                </a:ln>
                <a:solidFill>
                  <a:srgbClr val="002060"/>
                </a:solidFill>
                <a:effectLst/>
                <a:latin typeface="Arial" panose="020B0604020202020204" pitchFamily="34" charset="0"/>
              </a:rPr>
              <a:t> </a:t>
            </a:r>
            <a:r>
              <a:rPr kumimoji="0" lang="en-US" altLang="en-US" b="0" i="0" u="none" strike="noStrike" cap="none" normalizeH="0" baseline="0" dirty="0" err="1">
                <a:ln>
                  <a:noFill/>
                </a:ln>
                <a:solidFill>
                  <a:srgbClr val="002060"/>
                </a:solidFill>
                <a:effectLst/>
                <a:latin typeface="Arial" panose="020B0604020202020204" pitchFamily="34" charset="0"/>
              </a:rPr>
              <a:t>nécessaires</a:t>
            </a:r>
            <a:r>
              <a:rPr kumimoji="0" lang="en-US" altLang="en-US" b="0" i="0" u="none" strike="noStrike" cap="none" normalizeH="0" baseline="0" dirty="0">
                <a:ln>
                  <a:noFill/>
                </a:ln>
                <a:solidFill>
                  <a:srgbClr val="002060"/>
                </a:solidFill>
                <a:effectLst/>
                <a:latin typeface="Arial" panose="020B0604020202020204" pitchFamily="34" charset="0"/>
              </a:rPr>
              <a:t> </a:t>
            </a:r>
          </a:p>
        </p:txBody>
      </p:sp>
      <p:pic>
        <p:nvPicPr>
          <p:cNvPr id="9218" name="Picture 2">
            <a:extLst>
              <a:ext uri="{FF2B5EF4-FFF2-40B4-BE49-F238E27FC236}">
                <a16:creationId xmlns:a16="http://schemas.microsoft.com/office/drawing/2014/main" id="{EB71E294-6B35-71BA-9543-7F97FB556DF1}"/>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10540" y="1773238"/>
            <a:ext cx="2731919" cy="210026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D0BFFD29-E65A-DB66-6456-8AED0C9BEC35}"/>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111750" y="1773238"/>
            <a:ext cx="3111499" cy="210026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53C6C0F4-0774-A44D-DFF2-EF64E975F8D5}"/>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5292080" y="4025901"/>
            <a:ext cx="2304256" cy="199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58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37843-D4BA-75A5-7F15-2DF5D77B8775}"/>
              </a:ext>
            </a:extLst>
          </p:cNvPr>
          <p:cNvSpPr>
            <a:spLocks noGrp="1"/>
          </p:cNvSpPr>
          <p:nvPr>
            <p:ph type="title"/>
          </p:nvPr>
        </p:nvSpPr>
        <p:spPr>
          <a:xfrm>
            <a:off x="457200" y="44624"/>
            <a:ext cx="8229600" cy="504056"/>
          </a:xfrm>
        </p:spPr>
        <p:txBody>
          <a:bodyPr/>
          <a:lstStyle/>
          <a:p>
            <a:r>
              <a:rPr lang="fr-FR" dirty="0"/>
              <a:t>Stratégie réaliste pour la RDC</a:t>
            </a:r>
            <a:endParaRPr lang="en-US" dirty="0"/>
          </a:p>
        </p:txBody>
      </p:sp>
      <p:sp>
        <p:nvSpPr>
          <p:cNvPr id="3" name="Content Placeholder 2">
            <a:extLst>
              <a:ext uri="{FF2B5EF4-FFF2-40B4-BE49-F238E27FC236}">
                <a16:creationId xmlns:a16="http://schemas.microsoft.com/office/drawing/2014/main" id="{823B1E6F-5AFB-A6F2-5DE8-BECAF0D415C7}"/>
              </a:ext>
            </a:extLst>
          </p:cNvPr>
          <p:cNvSpPr>
            <a:spLocks noGrp="1"/>
          </p:cNvSpPr>
          <p:nvPr>
            <p:ph idx="1"/>
          </p:nvPr>
        </p:nvSpPr>
        <p:spPr>
          <a:xfrm>
            <a:off x="107504" y="692696"/>
            <a:ext cx="9036496" cy="6120679"/>
          </a:xfrm>
        </p:spPr>
        <p:txBody>
          <a:bodyPr/>
          <a:lstStyle/>
          <a:p>
            <a:r>
              <a:rPr lang="fr-FR" dirty="0">
                <a:solidFill>
                  <a:srgbClr val="002060"/>
                </a:solidFill>
              </a:rPr>
              <a:t>La RDC n’a pas besoin de 1 000 grandes usines</a:t>
            </a:r>
          </a:p>
          <a:p>
            <a:r>
              <a:rPr lang="fr-FR" dirty="0">
                <a:solidFill>
                  <a:srgbClr val="002060"/>
                </a:solidFill>
              </a:rPr>
              <a:t>Mais plutôt de :</a:t>
            </a:r>
          </a:p>
          <a:p>
            <a:pPr lvl="1"/>
            <a:r>
              <a:rPr lang="fr-FR" b="1" dirty="0">
                <a:solidFill>
                  <a:srgbClr val="002060"/>
                </a:solidFill>
              </a:rPr>
              <a:t>70 % petites unités</a:t>
            </a:r>
          </a:p>
          <a:p>
            <a:pPr lvl="1"/>
            <a:r>
              <a:rPr lang="fr-FR" b="1" dirty="0">
                <a:solidFill>
                  <a:srgbClr val="002060"/>
                </a:solidFill>
              </a:rPr>
              <a:t>25 % usines moyennes</a:t>
            </a:r>
          </a:p>
          <a:p>
            <a:pPr lvl="1"/>
            <a:r>
              <a:rPr lang="fr-FR" b="1" dirty="0">
                <a:solidFill>
                  <a:srgbClr val="002060"/>
                </a:solidFill>
              </a:rPr>
              <a:t>5 % grandes industries</a:t>
            </a:r>
          </a:p>
          <a:p>
            <a:pPr marL="457200" lvl="1" indent="0">
              <a:buNone/>
            </a:pPr>
            <a:endParaRPr lang="fr-FR" sz="800" b="1" dirty="0">
              <a:solidFill>
                <a:srgbClr val="002060"/>
              </a:solidFill>
            </a:endParaRPr>
          </a:p>
          <a:p>
            <a:r>
              <a:rPr lang="fr-FR" b="1" dirty="0">
                <a:solidFill>
                  <a:srgbClr val="002060"/>
                </a:solidFill>
              </a:rPr>
              <a:t>Ce que ça signifie concrètement</a:t>
            </a:r>
          </a:p>
          <a:p>
            <a:r>
              <a:rPr lang="fr-FR" dirty="0">
                <a:solidFill>
                  <a:srgbClr val="002060"/>
                </a:solidFill>
              </a:rPr>
              <a:t>Si la RDC structure bien :</a:t>
            </a:r>
          </a:p>
          <a:p>
            <a:pPr lvl="1"/>
            <a:r>
              <a:rPr lang="fr-FR" dirty="0">
                <a:solidFill>
                  <a:srgbClr val="002060"/>
                </a:solidFill>
              </a:rPr>
              <a:t>Des milliers de PME rurales </a:t>
            </a:r>
          </a:p>
          <a:p>
            <a:pPr lvl="1"/>
            <a:r>
              <a:rPr lang="fr-FR" dirty="0">
                <a:solidFill>
                  <a:srgbClr val="002060"/>
                </a:solidFill>
              </a:rPr>
              <a:t>Des centaines d’usines </a:t>
            </a:r>
          </a:p>
          <a:p>
            <a:pPr lvl="1"/>
            <a:r>
              <a:rPr lang="fr-FR" dirty="0">
                <a:solidFill>
                  <a:srgbClr val="002060"/>
                </a:solidFill>
              </a:rPr>
              <a:t>Quelques industries lourdes</a:t>
            </a:r>
          </a:p>
          <a:p>
            <a:r>
              <a:rPr lang="fr-FR" dirty="0">
                <a:solidFill>
                  <a:srgbClr val="002060"/>
                </a:solidFill>
              </a:rPr>
              <a:t>La RDC peut alors générer :</a:t>
            </a:r>
          </a:p>
          <a:p>
            <a:pPr lvl="1"/>
            <a:r>
              <a:rPr lang="fr-FR" b="1" dirty="0">
                <a:solidFill>
                  <a:srgbClr val="002060"/>
                </a:solidFill>
              </a:rPr>
              <a:t>20 à 40 milliards $ / an</a:t>
            </a:r>
          </a:p>
          <a:p>
            <a:pPr lvl="1"/>
            <a:r>
              <a:rPr lang="fr-FR" b="1" dirty="0">
                <a:solidFill>
                  <a:srgbClr val="002060"/>
                </a:solidFill>
              </a:rPr>
              <a:t>Plusieurs millions d’emplois</a:t>
            </a:r>
            <a:endParaRPr lang="fr-FR" dirty="0">
              <a:solidFill>
                <a:srgbClr val="002060"/>
              </a:solidFill>
            </a:endParaRPr>
          </a:p>
          <a:p>
            <a:pPr lvl="1"/>
            <a:endParaRPr lang="fr-FR" b="1" dirty="0">
              <a:solidFill>
                <a:srgbClr val="002060"/>
              </a:solidFill>
            </a:endParaRPr>
          </a:p>
          <a:p>
            <a:endParaRPr lang="en-US" dirty="0"/>
          </a:p>
        </p:txBody>
      </p:sp>
    </p:spTree>
    <p:extLst>
      <p:ext uri="{BB962C8B-B14F-4D97-AF65-F5344CB8AC3E}">
        <p14:creationId xmlns:p14="http://schemas.microsoft.com/office/powerpoint/2010/main" val="3752990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A33BE-B327-6A55-0B41-866DBEB3681F}"/>
              </a:ext>
            </a:extLst>
          </p:cNvPr>
          <p:cNvSpPr>
            <a:spLocks noGrp="1"/>
          </p:cNvSpPr>
          <p:nvPr>
            <p:ph type="title"/>
          </p:nvPr>
        </p:nvSpPr>
        <p:spPr>
          <a:xfrm>
            <a:off x="0" y="0"/>
            <a:ext cx="9108504" cy="731837"/>
          </a:xfrm>
        </p:spPr>
        <p:txBody>
          <a:bodyPr/>
          <a:lstStyle/>
          <a:p>
            <a:br>
              <a:rPr lang="en-US" sz="3200" dirty="0">
                <a:solidFill>
                  <a:schemeClr val="accent6"/>
                </a:solidFill>
              </a:rPr>
            </a:br>
            <a:r>
              <a:rPr lang="en-US" sz="3200" dirty="0">
                <a:solidFill>
                  <a:schemeClr val="accent6"/>
                </a:solidFill>
              </a:rPr>
              <a:t>Le </a:t>
            </a:r>
            <a:r>
              <a:rPr lang="en-US" sz="3200" dirty="0" err="1">
                <a:solidFill>
                  <a:schemeClr val="accent6"/>
                </a:solidFill>
              </a:rPr>
              <a:t>Japon</a:t>
            </a:r>
            <a:r>
              <a:rPr lang="en-US" sz="3200" dirty="0">
                <a:solidFill>
                  <a:schemeClr val="accent6"/>
                </a:solidFill>
              </a:rPr>
              <a:t>: Le Phénix qui </a:t>
            </a:r>
            <a:r>
              <a:rPr lang="en-US" sz="3200" dirty="0" err="1">
                <a:solidFill>
                  <a:schemeClr val="accent6"/>
                </a:solidFill>
              </a:rPr>
              <a:t>renaît</a:t>
            </a:r>
            <a:r>
              <a:rPr lang="en-US" sz="3200" dirty="0">
                <a:solidFill>
                  <a:schemeClr val="accent6"/>
                </a:solidFill>
              </a:rPr>
              <a:t> des </a:t>
            </a:r>
            <a:r>
              <a:rPr lang="en-US" sz="3200" dirty="0" err="1">
                <a:solidFill>
                  <a:schemeClr val="accent6"/>
                </a:solidFill>
              </a:rPr>
              <a:t>cendres</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499E093B-50AB-06D5-ECEA-A47F3DF9B4DF}"/>
              </a:ext>
            </a:extLst>
          </p:cNvPr>
          <p:cNvSpPr>
            <a:spLocks noGrp="1"/>
          </p:cNvSpPr>
          <p:nvPr>
            <p:ph idx="1"/>
          </p:nvPr>
        </p:nvSpPr>
        <p:spPr>
          <a:xfrm>
            <a:off x="35496" y="908720"/>
            <a:ext cx="9073008" cy="5217443"/>
          </a:xfrm>
        </p:spPr>
        <p:txBody>
          <a:bodyPr/>
          <a:lstStyle/>
          <a:p>
            <a:r>
              <a:rPr lang="fr-FR" sz="3200" b="1" dirty="0">
                <a:solidFill>
                  <a:srgbClr val="002060"/>
                </a:solidFill>
              </a:rPr>
              <a:t>Période : 1950-1980</a:t>
            </a:r>
            <a:endParaRPr lang="fr-FR" sz="3200" dirty="0">
              <a:solidFill>
                <a:srgbClr val="002060"/>
              </a:solidFill>
            </a:endParaRPr>
          </a:p>
          <a:p>
            <a:r>
              <a:rPr lang="fr-FR" sz="3200" b="1" dirty="0">
                <a:solidFill>
                  <a:srgbClr val="002060"/>
                </a:solidFill>
              </a:rPr>
              <a:t>Stratégie</a:t>
            </a:r>
            <a:r>
              <a:rPr lang="fr-FR" sz="3200" dirty="0">
                <a:solidFill>
                  <a:srgbClr val="002060"/>
                </a:solidFill>
              </a:rPr>
              <a:t> : Analyse systématique des brevets occidentaux</a:t>
            </a:r>
          </a:p>
          <a:p>
            <a:r>
              <a:rPr lang="fr-FR" sz="3200" dirty="0">
                <a:solidFill>
                  <a:srgbClr val="002060"/>
                </a:solidFill>
              </a:rPr>
              <a:t>Réorganisation du </a:t>
            </a:r>
            <a:r>
              <a:rPr lang="fr-FR" sz="3200" b="1" dirty="0">
                <a:solidFill>
                  <a:srgbClr val="002060"/>
                </a:solidFill>
              </a:rPr>
              <a:t>JPO</a:t>
            </a:r>
            <a:r>
              <a:rPr lang="fr-FR" sz="3200" dirty="0">
                <a:solidFill>
                  <a:srgbClr val="002060"/>
                </a:solidFill>
              </a:rPr>
              <a:t> (Japan Patent Office) ultra-performant</a:t>
            </a:r>
          </a:p>
          <a:p>
            <a:r>
              <a:rPr lang="fr-FR" sz="3200" b="1" dirty="0">
                <a:solidFill>
                  <a:srgbClr val="002060"/>
                </a:solidFill>
              </a:rPr>
              <a:t>Patent mapping</a:t>
            </a:r>
            <a:r>
              <a:rPr lang="fr-FR" sz="3200" dirty="0">
                <a:solidFill>
                  <a:srgbClr val="002060"/>
                </a:solidFill>
              </a:rPr>
              <a:t> industriel organisé</a:t>
            </a:r>
          </a:p>
          <a:p>
            <a:r>
              <a:rPr lang="fr-FR" sz="3200" b="1" dirty="0">
                <a:solidFill>
                  <a:srgbClr val="002060"/>
                </a:solidFill>
              </a:rPr>
              <a:t>Résultat</a:t>
            </a:r>
            <a:r>
              <a:rPr lang="fr-FR" sz="3200" dirty="0">
                <a:solidFill>
                  <a:srgbClr val="002060"/>
                </a:solidFill>
              </a:rPr>
              <a:t> : Rattrapage technologique en électronique, automobile, robotique</a:t>
            </a:r>
          </a:p>
          <a:p>
            <a:r>
              <a:rPr lang="fr-FR" sz="3200" dirty="0">
                <a:solidFill>
                  <a:srgbClr val="002060"/>
                </a:solidFill>
              </a:rPr>
              <a:t>Formation d'ingénieurs à la veille brevets</a:t>
            </a:r>
          </a:p>
          <a:p>
            <a:endParaRPr lang="en-US" dirty="0"/>
          </a:p>
        </p:txBody>
      </p:sp>
    </p:spTree>
    <p:extLst>
      <p:ext uri="{BB962C8B-B14F-4D97-AF65-F5344CB8AC3E}">
        <p14:creationId xmlns:p14="http://schemas.microsoft.com/office/powerpoint/2010/main" val="634654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ACB09-DB34-AB4B-8A8D-F100343FA7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C79AA7-75AC-79F4-B940-D07689C90DD4}"/>
              </a:ext>
            </a:extLst>
          </p:cNvPr>
          <p:cNvSpPr>
            <a:spLocks noGrp="1"/>
          </p:cNvSpPr>
          <p:nvPr>
            <p:ph type="title"/>
          </p:nvPr>
        </p:nvSpPr>
        <p:spPr>
          <a:xfrm>
            <a:off x="457200" y="44624"/>
            <a:ext cx="8229600" cy="504056"/>
          </a:xfrm>
        </p:spPr>
        <p:txBody>
          <a:bodyPr/>
          <a:lstStyle/>
          <a:p>
            <a:r>
              <a:rPr lang="fr-FR" sz="2800" dirty="0"/>
              <a:t>Stratégie réaliste pour la RDC: Conclusion simple</a:t>
            </a:r>
            <a:endParaRPr lang="en-US" sz="2800" dirty="0"/>
          </a:p>
        </p:txBody>
      </p:sp>
      <p:sp>
        <p:nvSpPr>
          <p:cNvPr id="3" name="Content Placeholder 2">
            <a:extLst>
              <a:ext uri="{FF2B5EF4-FFF2-40B4-BE49-F238E27FC236}">
                <a16:creationId xmlns:a16="http://schemas.microsoft.com/office/drawing/2014/main" id="{A87B2C02-C9F1-60DF-5536-ED85F600F517}"/>
              </a:ext>
            </a:extLst>
          </p:cNvPr>
          <p:cNvSpPr>
            <a:spLocks noGrp="1"/>
          </p:cNvSpPr>
          <p:nvPr>
            <p:ph idx="1"/>
          </p:nvPr>
        </p:nvSpPr>
        <p:spPr>
          <a:xfrm>
            <a:off x="107504" y="692696"/>
            <a:ext cx="9036496" cy="6120679"/>
          </a:xfrm>
        </p:spPr>
        <p:txBody>
          <a:bodyPr/>
          <a:lstStyle/>
          <a:p>
            <a:r>
              <a:rPr lang="fr-FR" dirty="0">
                <a:solidFill>
                  <a:srgbClr val="002060"/>
                </a:solidFill>
              </a:rPr>
              <a:t>30–40 millions tonnes = énorme richesse</a:t>
            </a:r>
          </a:p>
          <a:p>
            <a:endParaRPr lang="fr-FR" dirty="0">
              <a:solidFill>
                <a:srgbClr val="002060"/>
              </a:solidFill>
            </a:endParaRPr>
          </a:p>
          <a:p>
            <a:r>
              <a:rPr lang="fr-FR" dirty="0">
                <a:solidFill>
                  <a:srgbClr val="002060"/>
                </a:solidFill>
              </a:rPr>
              <a:t>Mais aujourd’hui :</a:t>
            </a:r>
            <a:br>
              <a:rPr lang="fr-FR" dirty="0">
                <a:solidFill>
                  <a:srgbClr val="002060"/>
                </a:solidFill>
              </a:rPr>
            </a:br>
            <a:r>
              <a:rPr lang="fr-FR" dirty="0">
                <a:solidFill>
                  <a:srgbClr val="002060"/>
                </a:solidFill>
              </a:rPr>
              <a:t>➡️ peu transformée = richesse perdue</a:t>
            </a:r>
          </a:p>
          <a:p>
            <a:endParaRPr lang="fr-FR" dirty="0">
              <a:solidFill>
                <a:srgbClr val="002060"/>
              </a:solidFill>
            </a:endParaRPr>
          </a:p>
          <a:p>
            <a:r>
              <a:rPr lang="fr-FR" dirty="0">
                <a:solidFill>
                  <a:srgbClr val="002060"/>
                </a:solidFill>
              </a:rPr>
              <a:t>Avec industrialisation :</a:t>
            </a:r>
            <a:br>
              <a:rPr lang="fr-FR" dirty="0">
                <a:solidFill>
                  <a:srgbClr val="002060"/>
                </a:solidFill>
              </a:rPr>
            </a:br>
            <a:r>
              <a:rPr lang="fr-FR" dirty="0">
                <a:solidFill>
                  <a:srgbClr val="002060"/>
                </a:solidFill>
              </a:rPr>
              <a:t>➡️ la RDC peut devenir une </a:t>
            </a:r>
            <a:r>
              <a:rPr lang="fr-FR" b="1" dirty="0">
                <a:solidFill>
                  <a:srgbClr val="002060"/>
                </a:solidFill>
              </a:rPr>
              <a:t>puissance agro-industrielle mondiale</a:t>
            </a:r>
            <a:endParaRPr lang="fr-FR" dirty="0">
              <a:solidFill>
                <a:srgbClr val="002060"/>
              </a:solidFill>
            </a:endParaRPr>
          </a:p>
          <a:p>
            <a:pPr lvl="1"/>
            <a:endParaRPr lang="fr-FR" b="1" dirty="0">
              <a:solidFill>
                <a:srgbClr val="002060"/>
              </a:solidFill>
            </a:endParaRPr>
          </a:p>
          <a:p>
            <a:endParaRPr lang="en-US" dirty="0"/>
          </a:p>
        </p:txBody>
      </p:sp>
    </p:spTree>
    <p:extLst>
      <p:ext uri="{BB962C8B-B14F-4D97-AF65-F5344CB8AC3E}">
        <p14:creationId xmlns:p14="http://schemas.microsoft.com/office/powerpoint/2010/main" val="18285688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2D971-D19E-B7D0-36AD-BDA0B00C2F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5D9A62-BB5B-8019-A423-360985DC6DAE}"/>
              </a:ext>
            </a:extLst>
          </p:cNvPr>
          <p:cNvSpPr>
            <a:spLocks noGrp="1"/>
          </p:cNvSpPr>
          <p:nvPr>
            <p:ph type="title"/>
          </p:nvPr>
        </p:nvSpPr>
        <p:spPr>
          <a:xfrm>
            <a:off x="0" y="0"/>
            <a:ext cx="9108504" cy="548680"/>
          </a:xfrm>
        </p:spPr>
        <p:txBody>
          <a:bodyPr/>
          <a:lstStyle/>
          <a:p>
            <a:r>
              <a:rPr lang="fr-FR" sz="2400" dirty="0"/>
              <a:t>Combien coûte une usine de transformation du manioc ?</a:t>
            </a:r>
            <a:endParaRPr lang="en-US" sz="2400" dirty="0"/>
          </a:p>
        </p:txBody>
      </p:sp>
      <p:sp>
        <p:nvSpPr>
          <p:cNvPr id="3" name="Content Placeholder 2">
            <a:extLst>
              <a:ext uri="{FF2B5EF4-FFF2-40B4-BE49-F238E27FC236}">
                <a16:creationId xmlns:a16="http://schemas.microsoft.com/office/drawing/2014/main" id="{4BAF1291-BF1D-503F-655E-C47A57FA44BD}"/>
              </a:ext>
            </a:extLst>
          </p:cNvPr>
          <p:cNvSpPr>
            <a:spLocks noGrp="1"/>
          </p:cNvSpPr>
          <p:nvPr>
            <p:ph idx="1"/>
          </p:nvPr>
        </p:nvSpPr>
        <p:spPr>
          <a:xfrm>
            <a:off x="107504" y="692696"/>
            <a:ext cx="9036496" cy="6120679"/>
          </a:xfrm>
        </p:spPr>
        <p:txBody>
          <a:bodyPr/>
          <a:lstStyle/>
          <a:p>
            <a:r>
              <a:rPr lang="fr-FR" dirty="0">
                <a:solidFill>
                  <a:srgbClr val="002060"/>
                </a:solidFill>
              </a:rPr>
              <a:t>Les coûts dépendent de :</a:t>
            </a:r>
          </a:p>
          <a:p>
            <a:pPr lvl="1"/>
            <a:r>
              <a:rPr lang="fr-FR" dirty="0">
                <a:solidFill>
                  <a:srgbClr val="002060"/>
                </a:solidFill>
              </a:rPr>
              <a:t>capacité (tonnes/jour) </a:t>
            </a:r>
          </a:p>
          <a:p>
            <a:pPr lvl="1"/>
            <a:r>
              <a:rPr lang="fr-FR" dirty="0">
                <a:solidFill>
                  <a:srgbClr val="002060"/>
                </a:solidFill>
              </a:rPr>
              <a:t>niveau d’automatisation </a:t>
            </a:r>
          </a:p>
          <a:p>
            <a:pPr lvl="1"/>
            <a:r>
              <a:rPr lang="fr-FR" dirty="0">
                <a:solidFill>
                  <a:srgbClr val="002060"/>
                </a:solidFill>
              </a:rPr>
              <a:t>produit (farine, gari, amidon…)</a:t>
            </a:r>
          </a:p>
          <a:p>
            <a:pPr marL="457200" lvl="1" indent="0">
              <a:buNone/>
            </a:pPr>
            <a:endParaRPr lang="fr-FR" sz="800" dirty="0">
              <a:solidFill>
                <a:srgbClr val="002060"/>
              </a:solidFill>
            </a:endParaRPr>
          </a:p>
          <a:p>
            <a:r>
              <a:rPr lang="fr-FR" dirty="0">
                <a:solidFill>
                  <a:srgbClr val="002060"/>
                </a:solidFill>
              </a:rPr>
              <a:t>Petite usine (PME / village) </a:t>
            </a:r>
          </a:p>
          <a:p>
            <a:pPr lvl="1"/>
            <a:r>
              <a:rPr lang="fr-FR" b="1" dirty="0">
                <a:solidFill>
                  <a:srgbClr val="002060"/>
                </a:solidFill>
              </a:rPr>
              <a:t>Caractéristiques :</a:t>
            </a:r>
          </a:p>
          <a:p>
            <a:pPr lvl="1"/>
            <a:r>
              <a:rPr lang="fr-FR" dirty="0">
                <a:solidFill>
                  <a:srgbClr val="002060"/>
                </a:solidFill>
              </a:rPr>
              <a:t>Capacité : 1 à 5 tonnes/jour </a:t>
            </a:r>
          </a:p>
          <a:p>
            <a:pPr lvl="1"/>
            <a:r>
              <a:rPr lang="fr-FR" dirty="0">
                <a:solidFill>
                  <a:srgbClr val="002060"/>
                </a:solidFill>
              </a:rPr>
              <a:t>Produits : gari, farine, cossettes </a:t>
            </a:r>
          </a:p>
          <a:p>
            <a:pPr lvl="1"/>
            <a:r>
              <a:rPr lang="fr-FR" b="1" dirty="0">
                <a:solidFill>
                  <a:srgbClr val="002060"/>
                </a:solidFill>
              </a:rPr>
              <a:t>Coût :</a:t>
            </a:r>
          </a:p>
          <a:p>
            <a:pPr lvl="1"/>
            <a:r>
              <a:rPr lang="fr-FR" dirty="0">
                <a:solidFill>
                  <a:srgbClr val="002060"/>
                </a:solidFill>
              </a:rPr>
              <a:t>Machines : </a:t>
            </a:r>
            <a:r>
              <a:rPr lang="fr-FR" b="1" dirty="0">
                <a:solidFill>
                  <a:srgbClr val="002060"/>
                </a:solidFill>
              </a:rPr>
              <a:t>20 000 – 70 000 $</a:t>
            </a:r>
            <a:r>
              <a:rPr lang="fr-FR" dirty="0">
                <a:solidFill>
                  <a:srgbClr val="002060"/>
                </a:solidFill>
              </a:rPr>
              <a:t> </a:t>
            </a:r>
          </a:p>
          <a:p>
            <a:pPr lvl="1"/>
            <a:r>
              <a:rPr lang="fr-FR" dirty="0">
                <a:solidFill>
                  <a:srgbClr val="002060"/>
                </a:solidFill>
              </a:rPr>
              <a:t>Installation + bâtiment : 10 000 – 30 000 $ </a:t>
            </a:r>
          </a:p>
          <a:p>
            <a:pPr lvl="1"/>
            <a:r>
              <a:rPr lang="fr-FR" dirty="0">
                <a:solidFill>
                  <a:srgbClr val="002060"/>
                </a:solidFill>
              </a:rPr>
              <a:t>Fonds de roulement : 10 000 – 20 000 $ </a:t>
            </a:r>
          </a:p>
          <a:p>
            <a:pPr lvl="1"/>
            <a:r>
              <a:rPr lang="fr-FR" b="1" dirty="0">
                <a:solidFill>
                  <a:srgbClr val="002060"/>
                </a:solidFill>
              </a:rPr>
              <a:t>Total : 40 000 à 120 000 $</a:t>
            </a:r>
            <a:endParaRPr lang="fr-FR"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7755266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515E5-9122-230B-83EC-B83B91656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4A2F2-65DB-1501-781C-EA4ABE30B1F6}"/>
              </a:ext>
            </a:extLst>
          </p:cNvPr>
          <p:cNvSpPr>
            <a:spLocks noGrp="1"/>
          </p:cNvSpPr>
          <p:nvPr>
            <p:ph type="title"/>
          </p:nvPr>
        </p:nvSpPr>
        <p:spPr>
          <a:xfrm>
            <a:off x="0" y="0"/>
            <a:ext cx="9108504" cy="548680"/>
          </a:xfrm>
        </p:spPr>
        <p:txBody>
          <a:bodyPr/>
          <a:lstStyle/>
          <a:p>
            <a:r>
              <a:rPr lang="fr-FR" sz="2400" dirty="0"/>
              <a:t>Combien coûte une usine de transformation du manioc ?</a:t>
            </a:r>
            <a:endParaRPr lang="en-US" sz="2400" dirty="0"/>
          </a:p>
        </p:txBody>
      </p:sp>
      <p:sp>
        <p:nvSpPr>
          <p:cNvPr id="3" name="Content Placeholder 2">
            <a:extLst>
              <a:ext uri="{FF2B5EF4-FFF2-40B4-BE49-F238E27FC236}">
                <a16:creationId xmlns:a16="http://schemas.microsoft.com/office/drawing/2014/main" id="{C6C09039-6B71-B7F0-7BFB-57A2F8E36FBE}"/>
              </a:ext>
            </a:extLst>
          </p:cNvPr>
          <p:cNvSpPr>
            <a:spLocks noGrp="1"/>
          </p:cNvSpPr>
          <p:nvPr>
            <p:ph idx="1"/>
          </p:nvPr>
        </p:nvSpPr>
        <p:spPr>
          <a:xfrm>
            <a:off x="107504" y="692696"/>
            <a:ext cx="9036496" cy="6120679"/>
          </a:xfrm>
        </p:spPr>
        <p:txBody>
          <a:bodyPr/>
          <a:lstStyle/>
          <a:p>
            <a:r>
              <a:rPr lang="en-US" b="1" dirty="0" err="1">
                <a:solidFill>
                  <a:srgbClr val="002060"/>
                </a:solidFill>
              </a:rPr>
              <a:t>Usine</a:t>
            </a:r>
            <a:r>
              <a:rPr lang="en-US" b="1" dirty="0">
                <a:solidFill>
                  <a:srgbClr val="002060"/>
                </a:solidFill>
              </a:rPr>
              <a:t> </a:t>
            </a:r>
            <a:r>
              <a:rPr lang="en-US" b="1" dirty="0" err="1">
                <a:solidFill>
                  <a:srgbClr val="002060"/>
                </a:solidFill>
              </a:rPr>
              <a:t>moyenne</a:t>
            </a:r>
            <a:r>
              <a:rPr lang="en-US" b="1" dirty="0">
                <a:solidFill>
                  <a:srgbClr val="002060"/>
                </a:solidFill>
              </a:rPr>
              <a:t> (semi-</a:t>
            </a:r>
            <a:r>
              <a:rPr lang="en-US" b="1" dirty="0" err="1">
                <a:solidFill>
                  <a:srgbClr val="002060"/>
                </a:solidFill>
              </a:rPr>
              <a:t>industrielle</a:t>
            </a:r>
            <a:r>
              <a:rPr lang="en-US" b="1" dirty="0">
                <a:solidFill>
                  <a:srgbClr val="002060"/>
                </a:solidFill>
              </a:rPr>
              <a:t>)</a:t>
            </a:r>
          </a:p>
          <a:p>
            <a:pPr lvl="1"/>
            <a:r>
              <a:rPr lang="fr-FR" b="1" dirty="0">
                <a:solidFill>
                  <a:srgbClr val="002060"/>
                </a:solidFill>
              </a:rPr>
              <a:t>Caractéristiques :</a:t>
            </a:r>
          </a:p>
          <a:p>
            <a:pPr lvl="1"/>
            <a:r>
              <a:rPr lang="fr-FR" dirty="0">
                <a:solidFill>
                  <a:srgbClr val="002060"/>
                </a:solidFill>
              </a:rPr>
              <a:t>Capacité : 10 à 50 tonnes/jour </a:t>
            </a:r>
          </a:p>
          <a:p>
            <a:pPr lvl="1"/>
            <a:r>
              <a:rPr lang="fr-FR" dirty="0">
                <a:solidFill>
                  <a:srgbClr val="002060"/>
                </a:solidFill>
              </a:rPr>
              <a:t>Produits : farine HQCF, amidon simple, gari industriel </a:t>
            </a:r>
          </a:p>
          <a:p>
            <a:pPr lvl="1"/>
            <a:r>
              <a:rPr lang="fr-FR" b="1" dirty="0">
                <a:solidFill>
                  <a:srgbClr val="002060"/>
                </a:solidFill>
              </a:rPr>
              <a:t>Coût :</a:t>
            </a:r>
          </a:p>
          <a:p>
            <a:pPr lvl="1"/>
            <a:r>
              <a:rPr lang="fr-FR" dirty="0">
                <a:solidFill>
                  <a:srgbClr val="002060"/>
                </a:solidFill>
              </a:rPr>
              <a:t>Machines : </a:t>
            </a:r>
            <a:r>
              <a:rPr lang="fr-FR" b="1" dirty="0">
                <a:solidFill>
                  <a:srgbClr val="002060"/>
                </a:solidFill>
              </a:rPr>
              <a:t>250 000 – 600 000 $</a:t>
            </a:r>
            <a:r>
              <a:rPr lang="fr-FR" dirty="0">
                <a:solidFill>
                  <a:srgbClr val="002060"/>
                </a:solidFill>
              </a:rPr>
              <a:t> </a:t>
            </a:r>
          </a:p>
          <a:p>
            <a:pPr lvl="1"/>
            <a:r>
              <a:rPr lang="fr-FR" dirty="0">
                <a:solidFill>
                  <a:srgbClr val="002060"/>
                </a:solidFill>
              </a:rPr>
              <a:t>Installation complète : 200 000 – 500 000 $ </a:t>
            </a:r>
          </a:p>
          <a:p>
            <a:pPr lvl="1"/>
            <a:r>
              <a:rPr lang="fr-FR" dirty="0">
                <a:solidFill>
                  <a:srgbClr val="002060"/>
                </a:solidFill>
              </a:rPr>
              <a:t>Bâtiment + logistique : 100 000 – 300 000 $ </a:t>
            </a:r>
          </a:p>
          <a:p>
            <a:pPr lvl="1"/>
            <a:r>
              <a:rPr lang="fr-FR" b="1" dirty="0">
                <a:solidFill>
                  <a:srgbClr val="002060"/>
                </a:solidFill>
              </a:rPr>
              <a:t>Total : 500 000 à 1,5 million $</a:t>
            </a:r>
          </a:p>
          <a:p>
            <a:endParaRPr lang="fr-FR" dirty="0">
              <a:solidFill>
                <a:srgbClr val="002060"/>
              </a:solidFill>
            </a:endParaRPr>
          </a:p>
          <a:p>
            <a:r>
              <a:rPr lang="fr-FR" dirty="0">
                <a:solidFill>
                  <a:srgbClr val="002060"/>
                </a:solidFill>
              </a:rPr>
              <a:t>Une petite usine d’amidon peut coûter :</a:t>
            </a:r>
            <a:br>
              <a:rPr lang="fr-FR" dirty="0">
                <a:solidFill>
                  <a:srgbClr val="002060"/>
                </a:solidFill>
              </a:rPr>
            </a:br>
            <a:r>
              <a:rPr lang="fr-FR" dirty="0">
                <a:solidFill>
                  <a:srgbClr val="002060"/>
                </a:solidFill>
              </a:rPr>
              <a:t>➡️ </a:t>
            </a:r>
            <a:r>
              <a:rPr lang="fr-FR" b="1" dirty="0">
                <a:solidFill>
                  <a:srgbClr val="002060"/>
                </a:solidFill>
              </a:rPr>
              <a:t>600 000 – 800 000 $</a:t>
            </a:r>
            <a:endParaRPr lang="fr-FR"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29375878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1F09E-68FE-DC3D-6F1C-DCADF22A3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FA7799-D64A-DABF-8B17-F632515381B1}"/>
              </a:ext>
            </a:extLst>
          </p:cNvPr>
          <p:cNvSpPr>
            <a:spLocks noGrp="1"/>
          </p:cNvSpPr>
          <p:nvPr>
            <p:ph type="title"/>
          </p:nvPr>
        </p:nvSpPr>
        <p:spPr>
          <a:xfrm>
            <a:off x="0" y="0"/>
            <a:ext cx="9108504" cy="548680"/>
          </a:xfrm>
        </p:spPr>
        <p:txBody>
          <a:bodyPr/>
          <a:lstStyle/>
          <a:p>
            <a:r>
              <a:rPr lang="fr-FR" sz="2400" dirty="0"/>
              <a:t>Combien coûte une usine de transformation du manioc ?</a:t>
            </a:r>
            <a:endParaRPr lang="en-US" sz="2400" dirty="0"/>
          </a:p>
        </p:txBody>
      </p:sp>
      <p:sp>
        <p:nvSpPr>
          <p:cNvPr id="3" name="Content Placeholder 2">
            <a:extLst>
              <a:ext uri="{FF2B5EF4-FFF2-40B4-BE49-F238E27FC236}">
                <a16:creationId xmlns:a16="http://schemas.microsoft.com/office/drawing/2014/main" id="{0BD0EEF2-002A-117B-54A5-78B30619137B}"/>
              </a:ext>
            </a:extLst>
          </p:cNvPr>
          <p:cNvSpPr>
            <a:spLocks noGrp="1"/>
          </p:cNvSpPr>
          <p:nvPr>
            <p:ph idx="1"/>
          </p:nvPr>
        </p:nvSpPr>
        <p:spPr>
          <a:xfrm>
            <a:off x="107504" y="692696"/>
            <a:ext cx="9036496" cy="6120679"/>
          </a:xfrm>
        </p:spPr>
        <p:txBody>
          <a:bodyPr/>
          <a:lstStyle/>
          <a:p>
            <a:r>
              <a:rPr lang="en-US" b="1" dirty="0">
                <a:solidFill>
                  <a:srgbClr val="002060"/>
                </a:solidFill>
              </a:rPr>
              <a:t>Grande </a:t>
            </a:r>
            <a:r>
              <a:rPr lang="en-US" b="1" dirty="0" err="1">
                <a:solidFill>
                  <a:srgbClr val="002060"/>
                </a:solidFill>
              </a:rPr>
              <a:t>usine</a:t>
            </a:r>
            <a:r>
              <a:rPr lang="en-US" b="1" dirty="0">
                <a:solidFill>
                  <a:srgbClr val="002060"/>
                </a:solidFill>
              </a:rPr>
              <a:t> </a:t>
            </a:r>
            <a:r>
              <a:rPr lang="en-US" b="1" dirty="0" err="1">
                <a:solidFill>
                  <a:srgbClr val="002060"/>
                </a:solidFill>
              </a:rPr>
              <a:t>industrielle</a:t>
            </a:r>
            <a:endParaRPr lang="en-US" b="1" dirty="0">
              <a:solidFill>
                <a:srgbClr val="002060"/>
              </a:solidFill>
            </a:endParaRPr>
          </a:p>
          <a:p>
            <a:pPr lvl="1"/>
            <a:r>
              <a:rPr lang="fr-FR" b="1" dirty="0">
                <a:solidFill>
                  <a:srgbClr val="002060"/>
                </a:solidFill>
              </a:rPr>
              <a:t>Caractéristiques :</a:t>
            </a:r>
          </a:p>
          <a:p>
            <a:pPr lvl="1"/>
            <a:r>
              <a:rPr lang="fr-FR" dirty="0">
                <a:solidFill>
                  <a:srgbClr val="002060"/>
                </a:solidFill>
              </a:rPr>
              <a:t>Capacité : 100 à 500+ tonnes/jour </a:t>
            </a:r>
          </a:p>
          <a:p>
            <a:pPr lvl="1"/>
            <a:r>
              <a:rPr lang="fr-FR" dirty="0">
                <a:solidFill>
                  <a:srgbClr val="002060"/>
                </a:solidFill>
              </a:rPr>
              <a:t>Produits : amidon industriel, éthanol, export </a:t>
            </a:r>
          </a:p>
          <a:p>
            <a:pPr lvl="1"/>
            <a:r>
              <a:rPr lang="fr-FR" b="1" dirty="0">
                <a:solidFill>
                  <a:srgbClr val="002060"/>
                </a:solidFill>
              </a:rPr>
              <a:t>Coût :</a:t>
            </a:r>
          </a:p>
          <a:p>
            <a:pPr lvl="1"/>
            <a:r>
              <a:rPr lang="fr-FR" dirty="0">
                <a:solidFill>
                  <a:srgbClr val="002060"/>
                </a:solidFill>
              </a:rPr>
              <a:t>Machines : </a:t>
            </a:r>
            <a:r>
              <a:rPr lang="fr-FR" b="1" dirty="0">
                <a:solidFill>
                  <a:srgbClr val="002060"/>
                </a:solidFill>
              </a:rPr>
              <a:t>1 à 10+ millions $</a:t>
            </a:r>
            <a:r>
              <a:rPr lang="fr-FR" dirty="0">
                <a:solidFill>
                  <a:srgbClr val="002060"/>
                </a:solidFill>
              </a:rPr>
              <a:t> </a:t>
            </a:r>
          </a:p>
          <a:p>
            <a:pPr lvl="1"/>
            <a:r>
              <a:rPr lang="fr-FR" dirty="0">
                <a:solidFill>
                  <a:srgbClr val="002060"/>
                </a:solidFill>
              </a:rPr>
              <a:t>Usine complète :</a:t>
            </a:r>
            <a:br>
              <a:rPr lang="fr-FR" dirty="0">
                <a:solidFill>
                  <a:srgbClr val="002060"/>
                </a:solidFill>
              </a:rPr>
            </a:br>
            <a:r>
              <a:rPr lang="fr-FR" dirty="0">
                <a:solidFill>
                  <a:srgbClr val="002060"/>
                </a:solidFill>
              </a:rPr>
              <a:t>➡️ </a:t>
            </a:r>
            <a:r>
              <a:rPr lang="fr-FR" b="1" dirty="0">
                <a:solidFill>
                  <a:srgbClr val="002060"/>
                </a:solidFill>
              </a:rPr>
              <a:t>5 à 20 millions $+</a:t>
            </a:r>
            <a:r>
              <a:rPr lang="fr-FR" dirty="0">
                <a:solidFill>
                  <a:srgbClr val="002060"/>
                </a:solidFill>
              </a:rPr>
              <a:t> </a:t>
            </a:r>
          </a:p>
          <a:p>
            <a:pPr lvl="1"/>
            <a:r>
              <a:rPr lang="fr-FR" dirty="0">
                <a:solidFill>
                  <a:srgbClr val="002060"/>
                </a:solidFill>
              </a:rPr>
              <a:t>Exemple FAO :</a:t>
            </a:r>
            <a:br>
              <a:rPr lang="fr-FR" dirty="0">
                <a:solidFill>
                  <a:srgbClr val="002060"/>
                </a:solidFill>
              </a:rPr>
            </a:br>
            <a:r>
              <a:rPr lang="fr-FR" dirty="0">
                <a:solidFill>
                  <a:srgbClr val="002060"/>
                </a:solidFill>
              </a:rPr>
              <a:t>➡️ ~736 000 $ pour petite usine industrielle (24 t/jour) </a:t>
            </a:r>
          </a:p>
          <a:p>
            <a:endParaRPr lang="en-US" dirty="0">
              <a:solidFill>
                <a:srgbClr val="002060"/>
              </a:solidFill>
            </a:endParaRPr>
          </a:p>
        </p:txBody>
      </p:sp>
    </p:spTree>
    <p:extLst>
      <p:ext uri="{BB962C8B-B14F-4D97-AF65-F5344CB8AC3E}">
        <p14:creationId xmlns:p14="http://schemas.microsoft.com/office/powerpoint/2010/main" val="41448600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70BBE-2D64-4E14-1FF8-27B4BB19E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80C98-0CA0-7AAC-CAED-09DCA9515744}"/>
              </a:ext>
            </a:extLst>
          </p:cNvPr>
          <p:cNvSpPr>
            <a:spLocks noGrp="1"/>
          </p:cNvSpPr>
          <p:nvPr>
            <p:ph type="title"/>
          </p:nvPr>
        </p:nvSpPr>
        <p:spPr>
          <a:xfrm>
            <a:off x="0" y="0"/>
            <a:ext cx="9108504" cy="548680"/>
          </a:xfrm>
        </p:spPr>
        <p:txBody>
          <a:bodyPr/>
          <a:lstStyle/>
          <a:p>
            <a:r>
              <a:rPr lang="fr-FR" sz="2400" dirty="0"/>
              <a:t>Résumé simple (tailles d’usines)</a:t>
            </a:r>
            <a:endParaRPr lang="en-US" sz="2400" dirty="0"/>
          </a:p>
        </p:txBody>
      </p:sp>
      <p:sp>
        <p:nvSpPr>
          <p:cNvPr id="3" name="Content Placeholder 2">
            <a:extLst>
              <a:ext uri="{FF2B5EF4-FFF2-40B4-BE49-F238E27FC236}">
                <a16:creationId xmlns:a16="http://schemas.microsoft.com/office/drawing/2014/main" id="{CE6A79BF-7284-5B40-ED0F-D0ACA9CE7036}"/>
              </a:ext>
            </a:extLst>
          </p:cNvPr>
          <p:cNvSpPr>
            <a:spLocks noGrp="1"/>
          </p:cNvSpPr>
          <p:nvPr>
            <p:ph idx="1"/>
          </p:nvPr>
        </p:nvSpPr>
        <p:spPr>
          <a:xfrm>
            <a:off x="107504" y="692696"/>
            <a:ext cx="9036496" cy="6120679"/>
          </a:xfrm>
        </p:spPr>
        <p:txBody>
          <a:bodyPr/>
          <a:lstStyle/>
          <a:p>
            <a:r>
              <a:rPr lang="en-US" b="1" dirty="0" err="1">
                <a:solidFill>
                  <a:srgbClr val="002060"/>
                </a:solidFill>
              </a:rPr>
              <a:t>Niveau</a:t>
            </a:r>
            <a:r>
              <a:rPr lang="en-US" dirty="0">
                <a:solidFill>
                  <a:srgbClr val="002060"/>
                </a:solidFill>
              </a:rPr>
              <a:t>			</a:t>
            </a:r>
            <a:r>
              <a:rPr lang="en-US" b="1" dirty="0" err="1">
                <a:solidFill>
                  <a:srgbClr val="002060"/>
                </a:solidFill>
              </a:rPr>
              <a:t>Capacité</a:t>
            </a:r>
            <a:r>
              <a:rPr lang="en-US" dirty="0">
                <a:solidFill>
                  <a:srgbClr val="002060"/>
                </a:solidFill>
              </a:rPr>
              <a:t>			</a:t>
            </a:r>
            <a:r>
              <a:rPr lang="en-US" b="1" dirty="0">
                <a:solidFill>
                  <a:srgbClr val="002060"/>
                </a:solidFill>
              </a:rPr>
              <a:t>Invest.</a:t>
            </a:r>
          </a:p>
          <a:p>
            <a:pPr marL="0" indent="0">
              <a:buNone/>
            </a:pPr>
            <a:endParaRPr lang="en-US" dirty="0">
              <a:solidFill>
                <a:srgbClr val="002060"/>
              </a:solidFill>
            </a:endParaRPr>
          </a:p>
          <a:p>
            <a:r>
              <a:rPr lang="en-US" dirty="0">
                <a:solidFill>
                  <a:srgbClr val="002060"/>
                </a:solidFill>
              </a:rPr>
              <a:t>Petite			1-5t/j				40k-120k$</a:t>
            </a:r>
          </a:p>
          <a:p>
            <a:endParaRPr lang="en-US" dirty="0">
              <a:solidFill>
                <a:srgbClr val="002060"/>
              </a:solidFill>
            </a:endParaRPr>
          </a:p>
          <a:p>
            <a:r>
              <a:rPr lang="en-US" dirty="0">
                <a:solidFill>
                  <a:srgbClr val="002060"/>
                </a:solidFill>
              </a:rPr>
              <a:t>Moyenne			10-50t/jour		        500k-1,5M$</a:t>
            </a:r>
          </a:p>
          <a:p>
            <a:endParaRPr lang="en-US" dirty="0">
              <a:solidFill>
                <a:srgbClr val="002060"/>
              </a:solidFill>
            </a:endParaRPr>
          </a:p>
          <a:p>
            <a:r>
              <a:rPr lang="en-US" dirty="0">
                <a:solidFill>
                  <a:srgbClr val="002060"/>
                </a:solidFill>
              </a:rPr>
              <a:t>Grande			100+t/j		         5M – 20 M$</a:t>
            </a:r>
          </a:p>
          <a:p>
            <a:pPr marL="0" indent="0">
              <a:buNone/>
            </a:pPr>
            <a:endParaRPr lang="en-US" dirty="0">
              <a:solidFill>
                <a:srgbClr val="002060"/>
              </a:solidFill>
            </a:endParaRPr>
          </a:p>
          <a:p>
            <a:r>
              <a:rPr lang="en-US" dirty="0">
                <a:solidFill>
                  <a:srgbClr val="002060"/>
                </a:solidFill>
              </a:rPr>
              <a:t>Pour la RDC, je </a:t>
            </a:r>
            <a:r>
              <a:rPr lang="en-US" dirty="0" err="1">
                <a:solidFill>
                  <a:srgbClr val="002060"/>
                </a:solidFill>
              </a:rPr>
              <a:t>conseille</a:t>
            </a:r>
            <a:r>
              <a:rPr lang="en-US" dirty="0">
                <a:solidFill>
                  <a:srgbClr val="002060"/>
                </a:solidFill>
              </a:rPr>
              <a:t> de </a:t>
            </a:r>
            <a:r>
              <a:rPr lang="en-US" dirty="0" err="1">
                <a:solidFill>
                  <a:srgbClr val="002060"/>
                </a:solidFill>
              </a:rPr>
              <a:t>suivre</a:t>
            </a:r>
            <a:r>
              <a:rPr lang="en-US" dirty="0">
                <a:solidFill>
                  <a:srgbClr val="002060"/>
                </a:solidFill>
              </a:rPr>
              <a:t> trois étapes: 1) petite unite rentable; 2) </a:t>
            </a:r>
            <a:r>
              <a:rPr lang="en-US" dirty="0" err="1">
                <a:solidFill>
                  <a:srgbClr val="002060"/>
                </a:solidFill>
              </a:rPr>
              <a:t>réinvestir</a:t>
            </a:r>
            <a:r>
              <a:rPr lang="en-US" dirty="0">
                <a:solidFill>
                  <a:srgbClr val="002060"/>
                </a:solidFill>
              </a:rPr>
              <a:t> pour </a:t>
            </a:r>
            <a:r>
              <a:rPr lang="en-US" dirty="0" err="1">
                <a:solidFill>
                  <a:srgbClr val="002060"/>
                </a:solidFill>
              </a:rPr>
              <a:t>usine</a:t>
            </a:r>
            <a:r>
              <a:rPr lang="en-US" dirty="0">
                <a:solidFill>
                  <a:srgbClr val="002060"/>
                </a:solidFill>
              </a:rPr>
              <a:t> </a:t>
            </a:r>
            <a:r>
              <a:rPr lang="en-US" dirty="0" err="1">
                <a:solidFill>
                  <a:srgbClr val="002060"/>
                </a:solidFill>
              </a:rPr>
              <a:t>moyenne</a:t>
            </a:r>
            <a:r>
              <a:rPr lang="en-US" dirty="0">
                <a:solidFill>
                  <a:srgbClr val="002060"/>
                </a:solidFill>
              </a:rPr>
              <a:t> ; 3) </a:t>
            </a:r>
            <a:r>
              <a:rPr lang="en-US" dirty="0" err="1">
                <a:solidFill>
                  <a:srgbClr val="002060"/>
                </a:solidFill>
              </a:rPr>
              <a:t>industrialisation</a:t>
            </a:r>
            <a:endParaRPr lang="en-US" dirty="0">
              <a:solidFill>
                <a:srgbClr val="002060"/>
              </a:solidFill>
            </a:endParaRPr>
          </a:p>
          <a:p>
            <a:r>
              <a:rPr lang="en-US" dirty="0">
                <a:solidFill>
                  <a:srgbClr val="002060"/>
                </a:solidFill>
              </a:rPr>
              <a:t>N.B. Les </a:t>
            </a:r>
            <a:r>
              <a:rPr lang="en-US" dirty="0" err="1">
                <a:solidFill>
                  <a:srgbClr val="002060"/>
                </a:solidFill>
              </a:rPr>
              <a:t>vrais</a:t>
            </a:r>
            <a:r>
              <a:rPr lang="en-US" dirty="0">
                <a:solidFill>
                  <a:srgbClr val="002060"/>
                </a:solidFill>
              </a:rPr>
              <a:t> </a:t>
            </a:r>
            <a:r>
              <a:rPr lang="en-US" dirty="0" err="1">
                <a:solidFill>
                  <a:srgbClr val="002060"/>
                </a:solidFill>
              </a:rPr>
              <a:t>facteurs</a:t>
            </a:r>
            <a:r>
              <a:rPr lang="en-US" dirty="0">
                <a:solidFill>
                  <a:srgbClr val="002060"/>
                </a:solidFill>
              </a:rPr>
              <a:t> du succès: Pas </a:t>
            </a:r>
            <a:r>
              <a:rPr lang="en-US" dirty="0" err="1">
                <a:solidFill>
                  <a:srgbClr val="002060"/>
                </a:solidFill>
              </a:rPr>
              <a:t>seulement</a:t>
            </a:r>
            <a:r>
              <a:rPr lang="en-US" dirty="0">
                <a:solidFill>
                  <a:srgbClr val="002060"/>
                </a:solidFill>
              </a:rPr>
              <a:t> </a:t>
            </a:r>
            <a:r>
              <a:rPr lang="en-US" dirty="0" err="1">
                <a:solidFill>
                  <a:srgbClr val="002060"/>
                </a:solidFill>
              </a:rPr>
              <a:t>l’argent</a:t>
            </a:r>
            <a:r>
              <a:rPr lang="en-US" dirty="0">
                <a:solidFill>
                  <a:srgbClr val="002060"/>
                </a:solidFill>
              </a:rPr>
              <a:t>, </a:t>
            </a:r>
            <a:r>
              <a:rPr lang="en-US" dirty="0" err="1">
                <a:solidFill>
                  <a:srgbClr val="002060"/>
                </a:solidFill>
              </a:rPr>
              <a:t>mais</a:t>
            </a:r>
            <a:r>
              <a:rPr lang="en-US" dirty="0">
                <a:solidFill>
                  <a:srgbClr val="002060"/>
                </a:solidFill>
              </a:rPr>
              <a:t> </a:t>
            </a:r>
            <a:r>
              <a:rPr lang="en-US" dirty="0" err="1">
                <a:solidFill>
                  <a:srgbClr val="002060"/>
                </a:solidFill>
              </a:rPr>
              <a:t>d’abord</a:t>
            </a:r>
            <a:r>
              <a:rPr lang="en-US" dirty="0">
                <a:solidFill>
                  <a:srgbClr val="002060"/>
                </a:solidFill>
              </a:rPr>
              <a:t> </a:t>
            </a:r>
            <a:r>
              <a:rPr lang="en-US" dirty="0" err="1">
                <a:solidFill>
                  <a:srgbClr val="002060"/>
                </a:solidFill>
              </a:rPr>
              <a:t>l’énergie</a:t>
            </a:r>
            <a:r>
              <a:rPr lang="en-US" dirty="0">
                <a:solidFill>
                  <a:srgbClr val="002060"/>
                </a:solidFill>
              </a:rPr>
              <a:t> (E), </a:t>
            </a:r>
            <a:r>
              <a:rPr lang="en-US" dirty="0" err="1">
                <a:solidFill>
                  <a:srgbClr val="002060"/>
                </a:solidFill>
              </a:rPr>
              <a:t>l’approvisionnement</a:t>
            </a:r>
            <a:r>
              <a:rPr lang="en-US" dirty="0">
                <a:solidFill>
                  <a:srgbClr val="002060"/>
                </a:solidFill>
              </a:rPr>
              <a:t> </a:t>
            </a:r>
            <a:r>
              <a:rPr lang="en-US" dirty="0" err="1">
                <a:solidFill>
                  <a:srgbClr val="002060"/>
                </a:solidFill>
              </a:rPr>
              <a:t>en</a:t>
            </a:r>
            <a:r>
              <a:rPr lang="en-US" dirty="0">
                <a:solidFill>
                  <a:srgbClr val="002060"/>
                </a:solidFill>
              </a:rPr>
              <a:t> manioc (M), le transport (C) pour </a:t>
            </a:r>
            <a:r>
              <a:rPr lang="en-US" dirty="0" err="1">
                <a:solidFill>
                  <a:srgbClr val="002060"/>
                </a:solidFill>
              </a:rPr>
              <a:t>accéder</a:t>
            </a:r>
            <a:r>
              <a:rPr lang="en-US" dirty="0">
                <a:solidFill>
                  <a:srgbClr val="002060"/>
                </a:solidFill>
              </a:rPr>
              <a:t> au </a:t>
            </a:r>
            <a:r>
              <a:rPr lang="en-US" dirty="0" err="1">
                <a:solidFill>
                  <a:srgbClr val="002060"/>
                </a:solidFill>
              </a:rPr>
              <a:t>marché</a:t>
            </a:r>
            <a:r>
              <a:rPr lang="en-US" dirty="0">
                <a:solidFill>
                  <a:srgbClr val="002060"/>
                </a:solidFill>
              </a:rPr>
              <a:t> (E=MC</a:t>
            </a:r>
          </a:p>
        </p:txBody>
      </p:sp>
    </p:spTree>
    <p:extLst>
      <p:ext uri="{BB962C8B-B14F-4D97-AF65-F5344CB8AC3E}">
        <p14:creationId xmlns:p14="http://schemas.microsoft.com/office/powerpoint/2010/main" val="34449529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04C3B-4CF7-E306-3913-6D02147015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4E5275-A982-90D5-C554-C5372FD12233}"/>
              </a:ext>
            </a:extLst>
          </p:cNvPr>
          <p:cNvSpPr>
            <a:spLocks noGrp="1"/>
          </p:cNvSpPr>
          <p:nvPr>
            <p:ph type="title"/>
          </p:nvPr>
        </p:nvSpPr>
        <p:spPr>
          <a:xfrm>
            <a:off x="0" y="0"/>
            <a:ext cx="9108504" cy="548680"/>
          </a:xfrm>
        </p:spPr>
        <p:txBody>
          <a:bodyPr/>
          <a:lstStyle/>
          <a:p>
            <a:r>
              <a:rPr lang="fr-FR" sz="2400" b="1" dirty="0">
                <a:solidFill>
                  <a:srgbClr val="002060"/>
                </a:solidFill>
              </a:rPr>
              <a:t>Conclusion directe</a:t>
            </a:r>
          </a:p>
        </p:txBody>
      </p:sp>
      <p:sp>
        <p:nvSpPr>
          <p:cNvPr id="3" name="Content Placeholder 2">
            <a:extLst>
              <a:ext uri="{FF2B5EF4-FFF2-40B4-BE49-F238E27FC236}">
                <a16:creationId xmlns:a16="http://schemas.microsoft.com/office/drawing/2014/main" id="{A7DF03D3-250E-180A-0FAE-520139960C2F}"/>
              </a:ext>
            </a:extLst>
          </p:cNvPr>
          <p:cNvSpPr>
            <a:spLocks noGrp="1"/>
          </p:cNvSpPr>
          <p:nvPr>
            <p:ph idx="1"/>
          </p:nvPr>
        </p:nvSpPr>
        <p:spPr>
          <a:xfrm>
            <a:off x="107504" y="692696"/>
            <a:ext cx="9036496" cy="6120679"/>
          </a:xfrm>
        </p:spPr>
        <p:txBody>
          <a:bodyPr/>
          <a:lstStyle/>
          <a:p>
            <a:r>
              <a:rPr lang="fr-FR" sz="3600" dirty="0">
                <a:solidFill>
                  <a:srgbClr val="002060"/>
                </a:solidFill>
              </a:rPr>
              <a:t>Oui, on peut démarrer avec :</a:t>
            </a:r>
          </a:p>
          <a:p>
            <a:r>
              <a:rPr lang="fr-FR" sz="3600" b="1" dirty="0">
                <a:solidFill>
                  <a:srgbClr val="002060"/>
                </a:solidFill>
              </a:rPr>
              <a:t>50 000 $ (petite usine rentable)</a:t>
            </a:r>
            <a:r>
              <a:rPr lang="fr-FR" sz="3600" dirty="0">
                <a:solidFill>
                  <a:srgbClr val="002060"/>
                </a:solidFill>
              </a:rPr>
              <a:t> </a:t>
            </a:r>
          </a:p>
          <a:p>
            <a:r>
              <a:rPr lang="fr-FR" sz="3600" dirty="0">
                <a:solidFill>
                  <a:srgbClr val="002060"/>
                </a:solidFill>
              </a:rPr>
              <a:t>Et monter jusqu’à :</a:t>
            </a:r>
          </a:p>
          <a:p>
            <a:r>
              <a:rPr lang="fr-FR" sz="3600" b="1" dirty="0">
                <a:solidFill>
                  <a:srgbClr val="002060"/>
                </a:solidFill>
              </a:rPr>
              <a:t>plusieurs millions (industrie)</a:t>
            </a:r>
            <a:r>
              <a:rPr lang="fr-FR" sz="3600" dirty="0">
                <a:solidFill>
                  <a:srgbClr val="002060"/>
                </a:solidFill>
              </a:rPr>
              <a:t> </a:t>
            </a:r>
          </a:p>
          <a:p>
            <a:r>
              <a:rPr lang="fr-FR" sz="3600" dirty="0">
                <a:solidFill>
                  <a:srgbClr val="002060"/>
                </a:solidFill>
              </a:rPr>
              <a:t>Le plus important :</a:t>
            </a:r>
            <a:br>
              <a:rPr lang="fr-FR" sz="3600" dirty="0">
                <a:solidFill>
                  <a:srgbClr val="002060"/>
                </a:solidFill>
              </a:rPr>
            </a:br>
            <a:r>
              <a:rPr lang="fr-FR" sz="3600" dirty="0">
                <a:solidFill>
                  <a:srgbClr val="002060"/>
                </a:solidFill>
              </a:rPr>
              <a:t>➡️ </a:t>
            </a:r>
            <a:r>
              <a:rPr lang="fr-FR" sz="3600" b="1" dirty="0">
                <a:solidFill>
                  <a:srgbClr val="002060"/>
                </a:solidFill>
              </a:rPr>
              <a:t>commencer petit, </a:t>
            </a:r>
            <a:r>
              <a:rPr lang="fr-FR" sz="3600" b="1" dirty="0" err="1">
                <a:solidFill>
                  <a:srgbClr val="002060"/>
                </a:solidFill>
              </a:rPr>
              <a:t>scaler</a:t>
            </a:r>
            <a:r>
              <a:rPr lang="fr-FR" sz="3600" b="1" dirty="0">
                <a:solidFill>
                  <a:srgbClr val="002060"/>
                </a:solidFill>
              </a:rPr>
              <a:t> intelligemment</a:t>
            </a:r>
            <a:endParaRPr lang="fr-FR" sz="3600" dirty="0">
              <a:solidFill>
                <a:srgbClr val="002060"/>
              </a:solidFill>
            </a:endParaRPr>
          </a:p>
        </p:txBody>
      </p:sp>
    </p:spTree>
    <p:extLst>
      <p:ext uri="{BB962C8B-B14F-4D97-AF65-F5344CB8AC3E}">
        <p14:creationId xmlns:p14="http://schemas.microsoft.com/office/powerpoint/2010/main" val="6232791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7D8FC-688F-B4B9-1735-305BB5D9BAB4}"/>
              </a:ext>
            </a:extLst>
          </p:cNvPr>
          <p:cNvSpPr>
            <a:spLocks noGrp="1"/>
          </p:cNvSpPr>
          <p:nvPr>
            <p:ph type="title" sz="quarter"/>
          </p:nvPr>
        </p:nvSpPr>
        <p:spPr/>
        <p:txBody>
          <a:bodyPr/>
          <a:lstStyle/>
          <a:p>
            <a:r>
              <a:rPr lang="en-US" dirty="0"/>
              <a:t>Aliment pour le </a:t>
            </a:r>
            <a:r>
              <a:rPr lang="en-US" dirty="0" err="1"/>
              <a:t>bétail</a:t>
            </a:r>
            <a:r>
              <a:rPr lang="en-US" dirty="0"/>
              <a:t>, Couscous </a:t>
            </a:r>
            <a:r>
              <a:rPr lang="en-US" dirty="0" err="1"/>
              <a:t>Attiéké</a:t>
            </a:r>
            <a:r>
              <a:rPr lang="en-US" dirty="0"/>
              <a:t> </a:t>
            </a:r>
            <a:r>
              <a:rPr lang="en-US" dirty="0" err="1"/>
              <a:t>en</a:t>
            </a:r>
            <a:r>
              <a:rPr lang="en-US" dirty="0"/>
              <a:t> Côte d’Ivoire)</a:t>
            </a:r>
          </a:p>
        </p:txBody>
      </p:sp>
      <p:pic>
        <p:nvPicPr>
          <p:cNvPr id="4098" name="Picture 2">
            <a:extLst>
              <a:ext uri="{FF2B5EF4-FFF2-40B4-BE49-F238E27FC236}">
                <a16:creationId xmlns:a16="http://schemas.microsoft.com/office/drawing/2014/main" id="{C4ED189D-3B1D-A83F-FD6A-AF1B943B9212}"/>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71600" y="1773238"/>
            <a:ext cx="2555031" cy="18717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C14CCC8-6A55-44B3-1CAC-4C51FBCA3747}"/>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648200" y="1813719"/>
            <a:ext cx="3236168" cy="20193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attiéké (semoule de manioc)">
            <a:extLst>
              <a:ext uri="{FF2B5EF4-FFF2-40B4-BE49-F238E27FC236}">
                <a16:creationId xmlns:a16="http://schemas.microsoft.com/office/drawing/2014/main" id="{7CBE87B8-8790-3708-EF4F-B04C2A7B2449}"/>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1243012" y="415210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ouscous de manioc – 300 g">
            <a:extLst>
              <a:ext uri="{FF2B5EF4-FFF2-40B4-BE49-F238E27FC236}">
                <a16:creationId xmlns:a16="http://schemas.microsoft.com/office/drawing/2014/main" id="{03B6DABA-435C-82AC-CBBB-CA22341F5946}"/>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5148064" y="4025901"/>
            <a:ext cx="1872208" cy="197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063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C9B39-7C55-CF5C-AF87-7E4A2CEF8DA9}"/>
              </a:ext>
            </a:extLst>
          </p:cNvPr>
          <p:cNvSpPr>
            <a:spLocks noGrp="1"/>
          </p:cNvSpPr>
          <p:nvPr>
            <p:ph type="title"/>
          </p:nvPr>
        </p:nvSpPr>
        <p:spPr/>
        <p:txBody>
          <a:bodyPr/>
          <a:lstStyle/>
          <a:p>
            <a:r>
              <a:rPr lang="en-US" dirty="0"/>
              <a:t>La </a:t>
            </a:r>
            <a:r>
              <a:rPr lang="en-US" dirty="0" err="1"/>
              <a:t>Banane</a:t>
            </a:r>
            <a:r>
              <a:rPr lang="en-US" dirty="0"/>
              <a:t> Plantin</a:t>
            </a:r>
          </a:p>
        </p:txBody>
      </p:sp>
      <p:sp>
        <p:nvSpPr>
          <p:cNvPr id="3" name="Content Placeholder 2">
            <a:extLst>
              <a:ext uri="{FF2B5EF4-FFF2-40B4-BE49-F238E27FC236}">
                <a16:creationId xmlns:a16="http://schemas.microsoft.com/office/drawing/2014/main" id="{E4ACC3AA-5C21-72EA-6F0D-05AE3955A750}"/>
              </a:ext>
            </a:extLst>
          </p:cNvPr>
          <p:cNvSpPr>
            <a:spLocks noGrp="1"/>
          </p:cNvSpPr>
          <p:nvPr>
            <p:ph idx="1"/>
          </p:nvPr>
        </p:nvSpPr>
        <p:spPr/>
        <p:txBody>
          <a:bodyPr/>
          <a:lstStyle/>
          <a:p>
            <a:r>
              <a:rPr lang="en-US" dirty="0" err="1">
                <a:solidFill>
                  <a:srgbClr val="002060"/>
                </a:solidFill>
              </a:rPr>
              <a:t>Selon</a:t>
            </a:r>
            <a:r>
              <a:rPr lang="en-US" dirty="0">
                <a:solidFill>
                  <a:srgbClr val="002060"/>
                </a:solidFill>
              </a:rPr>
              <a:t> la FAO, le Congo (RDC) est le premier </a:t>
            </a:r>
            <a:r>
              <a:rPr lang="en-US" dirty="0" err="1">
                <a:solidFill>
                  <a:srgbClr val="002060"/>
                </a:solidFill>
              </a:rPr>
              <a:t>producteur</a:t>
            </a:r>
            <a:r>
              <a:rPr lang="en-US" dirty="0">
                <a:solidFill>
                  <a:srgbClr val="002060"/>
                </a:solidFill>
              </a:rPr>
              <a:t> </a:t>
            </a:r>
            <a:r>
              <a:rPr lang="en-US" dirty="0" err="1">
                <a:solidFill>
                  <a:srgbClr val="002060"/>
                </a:solidFill>
              </a:rPr>
              <a:t>mondial</a:t>
            </a:r>
            <a:r>
              <a:rPr lang="en-US" dirty="0">
                <a:solidFill>
                  <a:srgbClr val="002060"/>
                </a:solidFill>
              </a:rPr>
              <a:t> de banana plantain</a:t>
            </a:r>
          </a:p>
          <a:p>
            <a:r>
              <a:rPr lang="en-US" dirty="0">
                <a:solidFill>
                  <a:srgbClr val="002060"/>
                </a:solidFill>
              </a:rPr>
              <a:t>Près de 5 millions de </a:t>
            </a:r>
            <a:r>
              <a:rPr lang="en-US" dirty="0" err="1">
                <a:solidFill>
                  <a:srgbClr val="002060"/>
                </a:solidFill>
              </a:rPr>
              <a:t>tonnes</a:t>
            </a:r>
            <a:r>
              <a:rPr lang="en-US" dirty="0">
                <a:solidFill>
                  <a:srgbClr val="002060"/>
                </a:solidFill>
              </a:rPr>
              <a:t> par an (production </a:t>
            </a:r>
            <a:r>
              <a:rPr lang="en-US" dirty="0" err="1">
                <a:solidFill>
                  <a:srgbClr val="002060"/>
                </a:solidFill>
              </a:rPr>
              <a:t>nationale</a:t>
            </a:r>
            <a:r>
              <a:rPr lang="en-US" dirty="0">
                <a:solidFill>
                  <a:srgbClr val="002060"/>
                </a:solidFill>
              </a:rPr>
              <a:t> </a:t>
            </a:r>
            <a:r>
              <a:rPr lang="en-US" dirty="0" err="1">
                <a:solidFill>
                  <a:srgbClr val="002060"/>
                </a:solidFill>
              </a:rPr>
              <a:t>réelle</a:t>
            </a:r>
            <a:r>
              <a:rPr lang="en-US" dirty="0">
                <a:solidFill>
                  <a:srgbClr val="002060"/>
                </a:solidFill>
              </a:rPr>
              <a:t>: 4,7 millions de </a:t>
            </a:r>
            <a:r>
              <a:rPr lang="en-US" dirty="0" err="1">
                <a:solidFill>
                  <a:srgbClr val="002060"/>
                </a:solidFill>
              </a:rPr>
              <a:t>tonnes</a:t>
            </a:r>
            <a:r>
              <a:rPr lang="en-US" dirty="0">
                <a:solidFill>
                  <a:srgbClr val="002060"/>
                </a:solidFill>
              </a:rPr>
              <a:t>)</a:t>
            </a:r>
          </a:p>
          <a:p>
            <a:r>
              <a:rPr lang="en-US" dirty="0">
                <a:solidFill>
                  <a:srgbClr val="002060"/>
                </a:solidFill>
              </a:rPr>
              <a:t>La RDC est </a:t>
            </a:r>
            <a:r>
              <a:rPr lang="en-US" dirty="0" err="1">
                <a:solidFill>
                  <a:srgbClr val="002060"/>
                </a:solidFill>
              </a:rPr>
              <a:t>une</a:t>
            </a:r>
            <a:r>
              <a:rPr lang="en-US" dirty="0">
                <a:solidFill>
                  <a:srgbClr val="002060"/>
                </a:solidFill>
              </a:rPr>
              <a:t> </a:t>
            </a:r>
            <a:r>
              <a:rPr lang="en-US" dirty="0" err="1">
                <a:solidFill>
                  <a:srgbClr val="002060"/>
                </a:solidFill>
              </a:rPr>
              <a:t>superpuissance</a:t>
            </a:r>
            <a:r>
              <a:rPr lang="en-US" dirty="0">
                <a:solidFill>
                  <a:srgbClr val="002060"/>
                </a:solidFill>
              </a:rPr>
              <a:t> </a:t>
            </a:r>
            <a:r>
              <a:rPr lang="en-US" dirty="0" err="1">
                <a:solidFill>
                  <a:srgbClr val="002060"/>
                </a:solidFill>
              </a:rPr>
              <a:t>agricole</a:t>
            </a:r>
            <a:r>
              <a:rPr lang="en-US" dirty="0">
                <a:solidFill>
                  <a:srgbClr val="002060"/>
                </a:solidFill>
              </a:rPr>
              <a:t> </a:t>
            </a:r>
            <a:r>
              <a:rPr lang="en-US" dirty="0" err="1">
                <a:solidFill>
                  <a:srgbClr val="002060"/>
                </a:solidFill>
              </a:rPr>
              <a:t>en</a:t>
            </a:r>
            <a:r>
              <a:rPr lang="en-US" dirty="0">
                <a:solidFill>
                  <a:srgbClr val="002060"/>
                </a:solidFill>
              </a:rPr>
              <a:t> plantain, </a:t>
            </a:r>
            <a:r>
              <a:rPr lang="en-US" dirty="0" err="1">
                <a:solidFill>
                  <a:srgbClr val="002060"/>
                </a:solidFill>
              </a:rPr>
              <a:t>mais</a:t>
            </a:r>
            <a:r>
              <a:rPr lang="en-US" dirty="0">
                <a:solidFill>
                  <a:srgbClr val="002060"/>
                </a:solidFill>
              </a:rPr>
              <a:t> le </a:t>
            </a:r>
            <a:r>
              <a:rPr lang="en-US" dirty="0" err="1">
                <a:solidFill>
                  <a:srgbClr val="002060"/>
                </a:solidFill>
              </a:rPr>
              <a:t>vrai</a:t>
            </a:r>
            <a:r>
              <a:rPr lang="en-US" dirty="0">
                <a:solidFill>
                  <a:srgbClr val="002060"/>
                </a:solidFill>
              </a:rPr>
              <a:t> </a:t>
            </a:r>
            <a:r>
              <a:rPr lang="en-US" dirty="0" err="1">
                <a:solidFill>
                  <a:srgbClr val="002060"/>
                </a:solidFill>
              </a:rPr>
              <a:t>potentiel</a:t>
            </a:r>
            <a:r>
              <a:rPr lang="en-US" dirty="0">
                <a:solidFill>
                  <a:srgbClr val="002060"/>
                </a:solidFill>
              </a:rPr>
              <a:t> est encore </a:t>
            </a:r>
            <a:r>
              <a:rPr lang="en-US" dirty="0" err="1">
                <a:solidFill>
                  <a:srgbClr val="002060"/>
                </a:solidFill>
              </a:rPr>
              <a:t>largement</a:t>
            </a:r>
            <a:r>
              <a:rPr lang="en-US" dirty="0">
                <a:solidFill>
                  <a:srgbClr val="002060"/>
                </a:solidFill>
              </a:rPr>
              <a:t> </a:t>
            </a:r>
            <a:r>
              <a:rPr lang="en-US" dirty="0" err="1">
                <a:solidFill>
                  <a:srgbClr val="002060"/>
                </a:solidFill>
              </a:rPr>
              <a:t>inexploité</a:t>
            </a:r>
            <a:r>
              <a:rPr lang="en-US" dirty="0">
                <a:solidFill>
                  <a:srgbClr val="002060"/>
                </a:solidFill>
              </a:rPr>
              <a:t> </a:t>
            </a:r>
            <a:r>
              <a:rPr lang="en-US" dirty="0" err="1">
                <a:solidFill>
                  <a:srgbClr val="002060"/>
                </a:solidFill>
              </a:rPr>
              <a:t>industriellement</a:t>
            </a:r>
            <a:endParaRPr lang="en-US" dirty="0">
              <a:solidFill>
                <a:srgbClr val="002060"/>
              </a:solidFill>
            </a:endParaRPr>
          </a:p>
        </p:txBody>
      </p:sp>
    </p:spTree>
    <p:extLst>
      <p:ext uri="{BB962C8B-B14F-4D97-AF65-F5344CB8AC3E}">
        <p14:creationId xmlns:p14="http://schemas.microsoft.com/office/powerpoint/2010/main" val="17982147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A8BF7-8ACE-C4CA-BAF5-B74687CCB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9CE3B-2818-E5CE-75BE-B9BCEA1402F2}"/>
              </a:ext>
            </a:extLst>
          </p:cNvPr>
          <p:cNvSpPr>
            <a:spLocks noGrp="1"/>
          </p:cNvSpPr>
          <p:nvPr>
            <p:ph type="title" sz="quarter"/>
          </p:nvPr>
        </p:nvSpPr>
        <p:spPr>
          <a:xfrm>
            <a:off x="0" y="0"/>
            <a:ext cx="9144000" cy="1417638"/>
          </a:xfrm>
        </p:spPr>
        <p:txBody>
          <a:bodyPr/>
          <a:lstStyle/>
          <a:p>
            <a:r>
              <a:rPr lang="en-US" dirty="0"/>
              <a:t>Farine, Chips, Jus, </a:t>
            </a:r>
            <a:r>
              <a:rPr lang="en-US" dirty="0" err="1"/>
              <a:t>Bière</a:t>
            </a:r>
            <a:r>
              <a:rPr lang="en-US" dirty="0"/>
              <a:t>, Textile, </a:t>
            </a:r>
            <a:r>
              <a:rPr lang="en-US" dirty="0" err="1"/>
              <a:t>Emballage</a:t>
            </a:r>
            <a:r>
              <a:rPr lang="en-US" dirty="0"/>
              <a:t>, Alimentation </a:t>
            </a:r>
            <a:r>
              <a:rPr lang="en-US" dirty="0" err="1"/>
              <a:t>animale</a:t>
            </a:r>
            <a:r>
              <a:rPr lang="en-US" dirty="0"/>
              <a:t>, </a:t>
            </a:r>
            <a:r>
              <a:rPr lang="en-US" dirty="0" err="1"/>
              <a:t>produit</a:t>
            </a:r>
            <a:r>
              <a:rPr lang="en-US" dirty="0"/>
              <a:t> </a:t>
            </a:r>
            <a:r>
              <a:rPr lang="en-US" dirty="0" err="1"/>
              <a:t>cosmétique</a:t>
            </a:r>
            <a:endParaRPr lang="en-US" dirty="0"/>
          </a:p>
        </p:txBody>
      </p:sp>
      <p:pic>
        <p:nvPicPr>
          <p:cNvPr id="5122" name="Picture 2">
            <a:extLst>
              <a:ext uri="{FF2B5EF4-FFF2-40B4-BE49-F238E27FC236}">
                <a16:creationId xmlns:a16="http://schemas.microsoft.com/office/drawing/2014/main" id="{68C360A4-505C-AC26-21C7-628359486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62" y="1637951"/>
            <a:ext cx="2088231" cy="21002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BC1E6D49-5490-1507-8F5F-EE0055BD0D7F}"/>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979712" y="1637951"/>
            <a:ext cx="2098212" cy="210026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D277B24E-0779-EAFE-F01F-F1537CFCF72C}"/>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bwMode="auto">
          <a:xfrm>
            <a:off x="4077924" y="1750033"/>
            <a:ext cx="2100262" cy="210026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C1978F28-D9C8-0641-3184-601B859672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2848" y="1722860"/>
            <a:ext cx="2323952" cy="210899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2AF5F1AB-B6A6-E09E-72A3-103E61AB9D73}"/>
              </a:ext>
            </a:extLst>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bwMode="auto">
          <a:xfrm>
            <a:off x="539552" y="4169917"/>
            <a:ext cx="2302545" cy="192338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B149CD9E-BE2A-34BD-6ABE-D7D26CC77073}"/>
              </a:ext>
            </a:extLst>
          </p:cNvPr>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bwMode="auto">
          <a:xfrm>
            <a:off x="3028818" y="4081475"/>
            <a:ext cx="1822601" cy="2100263"/>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30A71D2A-D72E-8C34-9787-414782BF41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7101" y="4057836"/>
            <a:ext cx="2342208" cy="1891444"/>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a:extLst>
              <a:ext uri="{FF2B5EF4-FFF2-40B4-BE49-F238E27FC236}">
                <a16:creationId xmlns:a16="http://schemas.microsoft.com/office/drawing/2014/main" id="{DE361EAD-DBFC-182B-E0C7-E80E1577F9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9308" y="4057836"/>
            <a:ext cx="1804692" cy="189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4884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AB3CD-14A1-7C76-9541-45EE4083B1D2}"/>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C0850811-48AA-FB1C-63EE-B1E0A0880EC5}"/>
              </a:ext>
            </a:extLst>
          </p:cNvPr>
          <p:cNvSpPr>
            <a:spLocks noGrp="1" noChangeArrowheads="1"/>
          </p:cNvSpPr>
          <p:nvPr>
            <p:ph type="title"/>
          </p:nvPr>
        </p:nvSpPr>
        <p:spPr>
          <a:xfrm>
            <a:off x="0" y="0"/>
            <a:ext cx="9144000" cy="404664"/>
          </a:xfrm>
        </p:spPr>
        <p:txBody>
          <a:bodyPr/>
          <a:lstStyle/>
          <a:p>
            <a:pPr algn="ctr" eaLnBrk="1" hangingPunct="1"/>
            <a:r>
              <a:rPr lang="fr-CH" altLang="en-US" sz="2800" dirty="0"/>
              <a:t>PATENTSCOPE: Base de données de l’OMPI</a:t>
            </a:r>
            <a:endParaRPr lang="en-US" altLang="en-US" sz="2800" dirty="0"/>
          </a:p>
        </p:txBody>
      </p:sp>
      <p:sp>
        <p:nvSpPr>
          <p:cNvPr id="14339" name="Rectangle 3">
            <a:extLst>
              <a:ext uri="{FF2B5EF4-FFF2-40B4-BE49-F238E27FC236}">
                <a16:creationId xmlns:a16="http://schemas.microsoft.com/office/drawing/2014/main" id="{DFD65A18-8989-986B-37DC-1084EE033A54}"/>
              </a:ext>
            </a:extLst>
          </p:cNvPr>
          <p:cNvSpPr>
            <a:spLocks noGrp="1" noChangeArrowheads="1"/>
          </p:cNvSpPr>
          <p:nvPr>
            <p:ph type="body" idx="1"/>
          </p:nvPr>
        </p:nvSpPr>
        <p:spPr>
          <a:xfrm>
            <a:off x="0" y="549275"/>
            <a:ext cx="9144000" cy="6308725"/>
          </a:xfrm>
        </p:spPr>
        <p:txBody>
          <a:bodyPr/>
          <a:lstStyle/>
          <a:p>
            <a:pPr eaLnBrk="1" hangingPunct="1">
              <a:lnSpc>
                <a:spcPct val="80000"/>
              </a:lnSpc>
            </a:pPr>
            <a:r>
              <a:rPr lang="fr-CH" altLang="en-US" sz="2000" dirty="0">
                <a:solidFill>
                  <a:srgbClr val="002060"/>
                </a:solidFill>
              </a:rPr>
              <a:t> </a:t>
            </a:r>
            <a:r>
              <a:rPr lang="fr-CH" altLang="en-US" sz="2000" b="1" dirty="0">
                <a:solidFill>
                  <a:srgbClr val="002060"/>
                </a:solidFill>
              </a:rPr>
              <a:t>Les 130 millions de technologies</a:t>
            </a:r>
          </a:p>
          <a:p>
            <a:pPr eaLnBrk="1" hangingPunct="1">
              <a:lnSpc>
                <a:spcPct val="80000"/>
              </a:lnSpc>
              <a:buFontTx/>
              <a:buNone/>
            </a:pPr>
            <a:endParaRPr lang="fr-CH" altLang="en-US" sz="1600" dirty="0"/>
          </a:p>
          <a:p>
            <a:pPr lvl="1" eaLnBrk="1" hangingPunct="1">
              <a:lnSpc>
                <a:spcPct val="80000"/>
              </a:lnSpc>
            </a:pPr>
            <a:r>
              <a:rPr lang="en-US" altLang="en-US" sz="1600" b="1" dirty="0">
                <a:solidFill>
                  <a:srgbClr val="C00000"/>
                </a:solidFill>
              </a:rPr>
              <a:t>SECTION A </a:t>
            </a:r>
            <a:r>
              <a:rPr lang="en-US" altLang="en-US" sz="1600" b="1" dirty="0">
                <a:solidFill>
                  <a:srgbClr val="002060"/>
                </a:solidFill>
              </a:rPr>
              <a:t>— NECCESITES COURANTES DE LA VIE </a:t>
            </a:r>
            <a:r>
              <a:rPr lang="en-US" altLang="en-US" sz="1600" dirty="0">
                <a:solidFill>
                  <a:srgbClr val="002060"/>
                </a:solidFill>
              </a:rPr>
              <a:t>(</a:t>
            </a:r>
            <a:r>
              <a:rPr lang="en-US" altLang="en-US" sz="1600" dirty="0" err="1">
                <a:solidFill>
                  <a:srgbClr val="002060"/>
                </a:solidFill>
              </a:rPr>
              <a:t>produits</a:t>
            </a:r>
            <a:r>
              <a:rPr lang="en-US" altLang="en-US" sz="1600" dirty="0">
                <a:solidFill>
                  <a:srgbClr val="002060"/>
                </a:solidFill>
              </a:rPr>
              <a:t> et </a:t>
            </a:r>
            <a:r>
              <a:rPr lang="en-US" altLang="en-US" sz="1600" dirty="0" err="1">
                <a:solidFill>
                  <a:srgbClr val="002060"/>
                </a:solidFill>
              </a:rPr>
              <a:t>procédés</a:t>
            </a:r>
            <a:r>
              <a:rPr lang="en-US" altLang="en-US" sz="1600" dirty="0">
                <a:solidFill>
                  <a:srgbClr val="002060"/>
                </a:solidFill>
              </a:rPr>
              <a:t> </a:t>
            </a:r>
            <a:r>
              <a:rPr lang="en-US" altLang="en-US" sz="1600" dirty="0" err="1">
                <a:solidFill>
                  <a:srgbClr val="002060"/>
                </a:solidFill>
              </a:rPr>
              <a:t>agricoles</a:t>
            </a:r>
            <a:r>
              <a:rPr lang="en-US" altLang="en-US" sz="1600" dirty="0">
                <a:solidFill>
                  <a:srgbClr val="002060"/>
                </a:solidFill>
              </a:rPr>
              <a:t>, </a:t>
            </a:r>
            <a:r>
              <a:rPr lang="en-US" altLang="en-US" sz="1600" dirty="0" err="1">
                <a:solidFill>
                  <a:srgbClr val="002060"/>
                </a:solidFill>
              </a:rPr>
              <a:t>alimentaires</a:t>
            </a:r>
            <a:r>
              <a:rPr lang="en-US" altLang="en-US" sz="1600" dirty="0">
                <a:solidFill>
                  <a:srgbClr val="002060"/>
                </a:solidFill>
              </a:rPr>
              <a:t>, </a:t>
            </a:r>
            <a:r>
              <a:rPr lang="en-US" altLang="en-US" sz="1600" dirty="0" err="1">
                <a:solidFill>
                  <a:srgbClr val="002060"/>
                </a:solidFill>
              </a:rPr>
              <a:t>pharmaceutiques</a:t>
            </a:r>
            <a:r>
              <a:rPr lang="en-US" altLang="en-US" sz="1600" dirty="0">
                <a:solidFill>
                  <a:srgbClr val="002060"/>
                </a:solidFill>
              </a:rPr>
              <a:t> et </a:t>
            </a:r>
            <a:r>
              <a:rPr lang="en-US" altLang="en-US" sz="1600" dirty="0" err="1">
                <a:solidFill>
                  <a:srgbClr val="002060"/>
                </a:solidFill>
              </a:rPr>
              <a:t>cosmétiques</a:t>
            </a:r>
            <a:r>
              <a:rPr lang="en-US" altLang="en-US" sz="1600" dirty="0">
                <a:solidFill>
                  <a:srgbClr val="002060"/>
                </a:solidFill>
              </a:rPr>
              <a:t>): </a:t>
            </a:r>
            <a:r>
              <a:rPr lang="en-US" altLang="en-US" sz="1600" b="1" dirty="0">
                <a:solidFill>
                  <a:srgbClr val="C00000"/>
                </a:solidFill>
              </a:rPr>
              <a:t>+22 millions de technologies</a:t>
            </a:r>
          </a:p>
          <a:p>
            <a:pPr lvl="1" eaLnBrk="1" hangingPunct="1">
              <a:lnSpc>
                <a:spcPct val="80000"/>
              </a:lnSpc>
              <a:buFontTx/>
              <a:buNone/>
            </a:pPr>
            <a:r>
              <a:rPr lang="en-US" altLang="en-US" sz="1600" dirty="0">
                <a:solidFill>
                  <a:srgbClr val="002060"/>
                </a:solidFill>
              </a:rPr>
              <a:t> </a:t>
            </a:r>
          </a:p>
          <a:p>
            <a:pPr lvl="1" eaLnBrk="1" hangingPunct="1">
              <a:lnSpc>
                <a:spcPct val="80000"/>
              </a:lnSpc>
            </a:pPr>
            <a:r>
              <a:rPr lang="en-US" altLang="en-US" sz="1600" b="1" dirty="0">
                <a:solidFill>
                  <a:srgbClr val="C00000"/>
                </a:solidFill>
              </a:rPr>
              <a:t>SECTION B </a:t>
            </a:r>
            <a:r>
              <a:rPr lang="en-US" altLang="en-US" sz="1600" b="1" dirty="0">
                <a:solidFill>
                  <a:srgbClr val="002060"/>
                </a:solidFill>
              </a:rPr>
              <a:t>— TECHNIQUES INDUSTRIELLES DIVERSES; TRANSPORTS </a:t>
            </a:r>
            <a:r>
              <a:rPr lang="en-US" altLang="en-US" sz="1600" dirty="0">
                <a:solidFill>
                  <a:srgbClr val="002060"/>
                </a:solidFill>
              </a:rPr>
              <a:t>(</a:t>
            </a:r>
            <a:r>
              <a:rPr lang="fr-FR" altLang="en-US" sz="1600" dirty="0">
                <a:solidFill>
                  <a:srgbClr val="002060"/>
                </a:solidFill>
              </a:rPr>
              <a:t>véhicules, bateaux, avions, routes, maisons, machines-outils, meulage, polissage, outils à main, outils de coupe manuels</a:t>
            </a:r>
            <a:r>
              <a:rPr lang="en-US" altLang="en-US" sz="1600" dirty="0">
                <a:solidFill>
                  <a:srgbClr val="002060"/>
                </a:solidFill>
              </a:rPr>
              <a:t>, etc.): </a:t>
            </a:r>
            <a:r>
              <a:rPr lang="en-US" altLang="en-US" sz="1600" b="1" dirty="0">
                <a:solidFill>
                  <a:srgbClr val="C00000"/>
                </a:solidFill>
              </a:rPr>
              <a:t>+32 millions de technologies</a:t>
            </a:r>
          </a:p>
          <a:p>
            <a:pPr lvl="1" eaLnBrk="1" hangingPunct="1">
              <a:lnSpc>
                <a:spcPct val="80000"/>
              </a:lnSpc>
              <a:buFontTx/>
              <a:buNone/>
            </a:pPr>
            <a:endParaRPr lang="en-US" altLang="en-US" sz="1600" b="1" dirty="0">
              <a:solidFill>
                <a:srgbClr val="002060"/>
              </a:solidFill>
            </a:endParaRPr>
          </a:p>
          <a:p>
            <a:pPr lvl="1" eaLnBrk="1" hangingPunct="1">
              <a:lnSpc>
                <a:spcPct val="80000"/>
              </a:lnSpc>
            </a:pPr>
            <a:r>
              <a:rPr lang="en-US" altLang="en-US" sz="1600" b="1" dirty="0">
                <a:solidFill>
                  <a:srgbClr val="C00000"/>
                </a:solidFill>
              </a:rPr>
              <a:t>SECTION C </a:t>
            </a:r>
            <a:r>
              <a:rPr lang="en-US" altLang="en-US" sz="1600" b="1" dirty="0">
                <a:solidFill>
                  <a:srgbClr val="002060"/>
                </a:solidFill>
              </a:rPr>
              <a:t>— CHIMIE; METALLURGIE</a:t>
            </a:r>
            <a:r>
              <a:rPr lang="en-US" altLang="en-US" sz="1600" dirty="0">
                <a:solidFill>
                  <a:srgbClr val="002060"/>
                </a:solidFill>
              </a:rPr>
              <a:t> (</a:t>
            </a:r>
            <a:r>
              <a:rPr lang="fr-FR" altLang="en-US" sz="1600" dirty="0">
                <a:solidFill>
                  <a:srgbClr val="002060"/>
                </a:solidFill>
              </a:rPr>
              <a:t>traitement de l'eau, des eaux usées, du verre, de la laine minérale ou de laitier, des ciments, du béton, de la pierre artificielle,</a:t>
            </a:r>
            <a:r>
              <a:rPr lang="fr-FR" altLang="en-US" dirty="0"/>
              <a:t> </a:t>
            </a:r>
            <a:r>
              <a:rPr lang="fr-FR" altLang="en-US" sz="1600" dirty="0">
                <a:solidFill>
                  <a:srgbClr val="002060"/>
                </a:solidFill>
              </a:rPr>
              <a:t>des céramiques, des réfractaires, des engrais, du pétrole, du gaz, des industries du sucre, etc.): </a:t>
            </a:r>
            <a:r>
              <a:rPr lang="fr-FR" altLang="en-US" sz="1600" b="1" dirty="0">
                <a:solidFill>
                  <a:srgbClr val="C00000"/>
                </a:solidFill>
              </a:rPr>
              <a:t>+17 millions de technologies</a:t>
            </a:r>
            <a:endParaRPr lang="en-US" altLang="en-US" sz="1600" b="1" dirty="0">
              <a:solidFill>
                <a:srgbClr val="C00000"/>
              </a:solidFill>
            </a:endParaRPr>
          </a:p>
          <a:p>
            <a:pPr lvl="1" eaLnBrk="1" hangingPunct="1">
              <a:lnSpc>
                <a:spcPct val="80000"/>
              </a:lnSpc>
              <a:buFontTx/>
              <a:buNone/>
            </a:pPr>
            <a:endParaRPr lang="en-US" altLang="en-US" sz="1600" dirty="0">
              <a:solidFill>
                <a:srgbClr val="002060"/>
              </a:solidFill>
            </a:endParaRPr>
          </a:p>
          <a:p>
            <a:pPr lvl="1" eaLnBrk="1" hangingPunct="1">
              <a:lnSpc>
                <a:spcPct val="80000"/>
              </a:lnSpc>
            </a:pPr>
            <a:r>
              <a:rPr lang="en-US" altLang="en-US" sz="1600" b="1" dirty="0">
                <a:solidFill>
                  <a:srgbClr val="C00000"/>
                </a:solidFill>
              </a:rPr>
              <a:t>SECTION D </a:t>
            </a:r>
            <a:r>
              <a:rPr lang="en-US" altLang="en-US" sz="1600" b="1" dirty="0">
                <a:solidFill>
                  <a:srgbClr val="002060"/>
                </a:solidFill>
              </a:rPr>
              <a:t>— TEXTILES</a:t>
            </a:r>
            <a:r>
              <a:rPr lang="en-US" altLang="en-US" sz="1600" dirty="0">
                <a:solidFill>
                  <a:srgbClr val="002060"/>
                </a:solidFill>
              </a:rPr>
              <a:t>; </a:t>
            </a:r>
            <a:r>
              <a:rPr lang="en-US" altLang="en-US" sz="1600" b="1" dirty="0">
                <a:solidFill>
                  <a:srgbClr val="002060"/>
                </a:solidFill>
              </a:rPr>
              <a:t>PAPIER </a:t>
            </a:r>
            <a:r>
              <a:rPr lang="en-US" altLang="en-US" sz="1600" dirty="0">
                <a:solidFill>
                  <a:srgbClr val="002060"/>
                </a:solidFill>
              </a:rPr>
              <a:t>(</a:t>
            </a:r>
            <a:r>
              <a:rPr lang="fr-FR" altLang="en-US" sz="1600" dirty="0">
                <a:solidFill>
                  <a:srgbClr val="002060"/>
                </a:solidFill>
              </a:rPr>
              <a:t>fils naturels ou artificiels, filature, tissage, cordes, fabrication du papier, traitement du textile, dentelle, tricot, couture</a:t>
            </a:r>
            <a:r>
              <a:rPr lang="en-US" altLang="en-US" sz="1600" dirty="0">
                <a:solidFill>
                  <a:srgbClr val="002060"/>
                </a:solidFill>
              </a:rPr>
              <a:t>, etc.): </a:t>
            </a:r>
            <a:r>
              <a:rPr lang="en-US" altLang="en-US" sz="1600" b="1" dirty="0">
                <a:solidFill>
                  <a:srgbClr val="C00000"/>
                </a:solidFill>
              </a:rPr>
              <a:t>+2.5 millions</a:t>
            </a:r>
          </a:p>
          <a:p>
            <a:pPr lvl="1" eaLnBrk="1" hangingPunct="1">
              <a:lnSpc>
                <a:spcPct val="80000"/>
              </a:lnSpc>
              <a:buFontTx/>
              <a:buNone/>
            </a:pPr>
            <a:r>
              <a:rPr lang="en-US" altLang="en-US" sz="1600" dirty="0">
                <a:solidFill>
                  <a:srgbClr val="002060"/>
                </a:solidFill>
              </a:rPr>
              <a:t> </a:t>
            </a:r>
          </a:p>
          <a:p>
            <a:pPr lvl="1" eaLnBrk="1" hangingPunct="1">
              <a:lnSpc>
                <a:spcPct val="80000"/>
              </a:lnSpc>
            </a:pPr>
            <a:r>
              <a:rPr lang="en-US" altLang="en-US" sz="1600" b="1" dirty="0">
                <a:solidFill>
                  <a:srgbClr val="C00000"/>
                </a:solidFill>
              </a:rPr>
              <a:t>SECTION E </a:t>
            </a:r>
            <a:r>
              <a:rPr lang="en-US" altLang="en-US" sz="1600" b="1" dirty="0">
                <a:solidFill>
                  <a:srgbClr val="002060"/>
                </a:solidFill>
              </a:rPr>
              <a:t>— CONSTRUCTIONS FIXES </a:t>
            </a:r>
            <a:r>
              <a:rPr lang="en-US" altLang="en-US" sz="1600" dirty="0">
                <a:solidFill>
                  <a:srgbClr val="002060"/>
                </a:solidFill>
              </a:rPr>
              <a:t>(</a:t>
            </a:r>
            <a:r>
              <a:rPr lang="fr-FR" altLang="en-US" sz="1600" dirty="0">
                <a:solidFill>
                  <a:srgbClr val="002060"/>
                </a:solidFill>
              </a:rPr>
              <a:t>construction, construction de routes, de voies ferrées ou de ponts, ingénierie hydraulique, fondations, travaux de terrassement, adduction d'eau, serrures, clés, fenêtre ou porte</a:t>
            </a:r>
            <a:r>
              <a:rPr lang="en-US" altLang="en-US" sz="1600" dirty="0">
                <a:solidFill>
                  <a:srgbClr val="002060"/>
                </a:solidFill>
              </a:rPr>
              <a:t>, etc.): </a:t>
            </a:r>
            <a:r>
              <a:rPr lang="en-US" altLang="en-US" sz="1600" b="1" dirty="0">
                <a:solidFill>
                  <a:srgbClr val="C00000"/>
                </a:solidFill>
              </a:rPr>
              <a:t>+7 millions de technologies </a:t>
            </a:r>
          </a:p>
          <a:p>
            <a:pPr lvl="1" eaLnBrk="1" hangingPunct="1">
              <a:lnSpc>
                <a:spcPct val="80000"/>
              </a:lnSpc>
              <a:buFontTx/>
              <a:buNone/>
            </a:pPr>
            <a:r>
              <a:rPr lang="en-US" altLang="en-US" sz="1600" b="1" dirty="0">
                <a:solidFill>
                  <a:srgbClr val="C00000"/>
                </a:solidFill>
              </a:rPr>
              <a:t> </a:t>
            </a:r>
          </a:p>
          <a:p>
            <a:pPr lvl="1" eaLnBrk="1" hangingPunct="1">
              <a:lnSpc>
                <a:spcPct val="80000"/>
              </a:lnSpc>
            </a:pPr>
            <a:r>
              <a:rPr lang="en-US" altLang="en-US" sz="1600" b="1" dirty="0">
                <a:solidFill>
                  <a:srgbClr val="C00000"/>
                </a:solidFill>
              </a:rPr>
              <a:t>SECTION F </a:t>
            </a:r>
            <a:r>
              <a:rPr lang="en-US" altLang="en-US" sz="1600" b="1" dirty="0">
                <a:solidFill>
                  <a:srgbClr val="002060"/>
                </a:solidFill>
              </a:rPr>
              <a:t>— MECANIQUE; ECLAIRAGE; CHAUFFAGE; ARMEMENTS; SAUTAGE:</a:t>
            </a:r>
          </a:p>
          <a:p>
            <a:pPr marL="457200" lvl="1" indent="0" eaLnBrk="1" hangingPunct="1">
              <a:lnSpc>
                <a:spcPct val="80000"/>
              </a:lnSpc>
              <a:buNone/>
            </a:pPr>
            <a:r>
              <a:rPr lang="en-US" altLang="en-US" sz="1600" b="1" dirty="0">
                <a:solidFill>
                  <a:srgbClr val="002060"/>
                </a:solidFill>
              </a:rPr>
              <a:t>		     </a:t>
            </a:r>
            <a:r>
              <a:rPr lang="en-US" altLang="en-US" sz="1600" b="1" dirty="0">
                <a:solidFill>
                  <a:srgbClr val="C00000"/>
                </a:solidFill>
              </a:rPr>
              <a:t>+14.5 millions de technologies</a:t>
            </a:r>
          </a:p>
          <a:p>
            <a:pPr lvl="1" eaLnBrk="1" hangingPunct="1">
              <a:lnSpc>
                <a:spcPct val="80000"/>
              </a:lnSpc>
              <a:buFontTx/>
              <a:buNone/>
            </a:pPr>
            <a:endParaRPr lang="en-US" altLang="en-US" sz="800" b="1" dirty="0">
              <a:solidFill>
                <a:srgbClr val="002060"/>
              </a:solidFill>
            </a:endParaRPr>
          </a:p>
          <a:p>
            <a:pPr lvl="1" eaLnBrk="1" hangingPunct="1">
              <a:lnSpc>
                <a:spcPct val="80000"/>
              </a:lnSpc>
            </a:pPr>
            <a:r>
              <a:rPr lang="en-US" altLang="en-US" sz="1600" b="1" dirty="0">
                <a:solidFill>
                  <a:srgbClr val="C00000"/>
                </a:solidFill>
              </a:rPr>
              <a:t>SECTION G </a:t>
            </a:r>
            <a:r>
              <a:rPr lang="en-US" altLang="en-US" sz="1600" b="1" dirty="0">
                <a:solidFill>
                  <a:srgbClr val="002060"/>
                </a:solidFill>
              </a:rPr>
              <a:t>— PHYSIQUE</a:t>
            </a:r>
            <a:r>
              <a:rPr lang="en-US" altLang="en-US" sz="1600" dirty="0">
                <a:solidFill>
                  <a:srgbClr val="002060"/>
                </a:solidFill>
              </a:rPr>
              <a:t> </a:t>
            </a:r>
            <a:r>
              <a:rPr lang="en-US" altLang="en-US" sz="1600" b="1" dirty="0">
                <a:solidFill>
                  <a:srgbClr val="002060"/>
                </a:solidFill>
              </a:rPr>
              <a:t>(ET INFORMATIQUE): </a:t>
            </a:r>
            <a:r>
              <a:rPr lang="en-US" altLang="en-US" sz="1600" b="1" dirty="0">
                <a:solidFill>
                  <a:srgbClr val="C00000"/>
                </a:solidFill>
              </a:rPr>
              <a:t>+27 millions de technologies</a:t>
            </a:r>
          </a:p>
          <a:p>
            <a:pPr lvl="1" eaLnBrk="1" hangingPunct="1">
              <a:lnSpc>
                <a:spcPct val="80000"/>
              </a:lnSpc>
            </a:pPr>
            <a:r>
              <a:rPr lang="en-US" altLang="en-US" sz="1600" b="1" dirty="0">
                <a:solidFill>
                  <a:srgbClr val="C00000"/>
                </a:solidFill>
              </a:rPr>
              <a:t>SECTION H </a:t>
            </a:r>
            <a:r>
              <a:rPr lang="en-US" altLang="en-US" sz="1600" b="1" dirty="0">
                <a:solidFill>
                  <a:srgbClr val="002060"/>
                </a:solidFill>
              </a:rPr>
              <a:t>— ELECTRICITE: </a:t>
            </a:r>
            <a:r>
              <a:rPr lang="en-US" altLang="en-US" sz="1600" b="1" dirty="0">
                <a:solidFill>
                  <a:srgbClr val="C00000"/>
                </a:solidFill>
              </a:rPr>
              <a:t>+24 millions de technologies</a:t>
            </a:r>
          </a:p>
          <a:p>
            <a:pPr lvl="1" eaLnBrk="1" hangingPunct="1">
              <a:lnSpc>
                <a:spcPct val="80000"/>
              </a:lnSpc>
              <a:buFontTx/>
              <a:buNone/>
            </a:pPr>
            <a:endParaRPr lang="en-US" altLang="en-US" sz="1600" dirty="0"/>
          </a:p>
        </p:txBody>
      </p:sp>
    </p:spTree>
    <p:extLst>
      <p:ext uri="{BB962C8B-B14F-4D97-AF65-F5344CB8AC3E}">
        <p14:creationId xmlns:p14="http://schemas.microsoft.com/office/powerpoint/2010/main" val="370266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BEC39-91C2-DFD5-B7DD-246DAAF5EE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BEC5AD-84AA-CB3E-D28A-17BF3FE63BBC}"/>
              </a:ext>
            </a:extLst>
          </p:cNvPr>
          <p:cNvSpPr>
            <a:spLocks noGrp="1"/>
          </p:cNvSpPr>
          <p:nvPr>
            <p:ph type="title"/>
          </p:nvPr>
        </p:nvSpPr>
        <p:spPr>
          <a:xfrm>
            <a:off x="0" y="0"/>
            <a:ext cx="9108504" cy="731837"/>
          </a:xfrm>
        </p:spPr>
        <p:txBody>
          <a:bodyPr/>
          <a:lstStyle/>
          <a:p>
            <a:br>
              <a:rPr lang="en-US" sz="3200" dirty="0">
                <a:solidFill>
                  <a:schemeClr val="accent6"/>
                </a:solidFill>
              </a:rPr>
            </a:br>
            <a:r>
              <a:rPr lang="en-US" sz="3200" dirty="0">
                <a:solidFill>
                  <a:schemeClr val="accent6"/>
                </a:solidFill>
              </a:rPr>
              <a:t>Le </a:t>
            </a:r>
            <a:r>
              <a:rPr lang="en-US" sz="3200" dirty="0" err="1">
                <a:solidFill>
                  <a:schemeClr val="accent6"/>
                </a:solidFill>
              </a:rPr>
              <a:t>Japon</a:t>
            </a:r>
            <a:r>
              <a:rPr lang="en-US" sz="3200" dirty="0">
                <a:solidFill>
                  <a:schemeClr val="accent6"/>
                </a:solidFill>
              </a:rPr>
              <a:t>: Le Phénix qui </a:t>
            </a:r>
            <a:r>
              <a:rPr lang="en-US" sz="3200" dirty="0" err="1">
                <a:solidFill>
                  <a:schemeClr val="accent6"/>
                </a:solidFill>
              </a:rPr>
              <a:t>renaît</a:t>
            </a:r>
            <a:r>
              <a:rPr lang="en-US" sz="3200" dirty="0">
                <a:solidFill>
                  <a:schemeClr val="accent6"/>
                </a:solidFill>
              </a:rPr>
              <a:t> des </a:t>
            </a:r>
            <a:r>
              <a:rPr lang="en-US" sz="3200">
                <a:solidFill>
                  <a:schemeClr val="accent6"/>
                </a:solidFill>
              </a:rPr>
              <a:t>cendres</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572BF320-CD19-A538-ACBD-7D6712FFF919}"/>
              </a:ext>
            </a:extLst>
          </p:cNvPr>
          <p:cNvSpPr>
            <a:spLocks noGrp="1"/>
          </p:cNvSpPr>
          <p:nvPr>
            <p:ph idx="1"/>
          </p:nvPr>
        </p:nvSpPr>
        <p:spPr>
          <a:xfrm>
            <a:off x="35496" y="908720"/>
            <a:ext cx="9073008" cy="5832648"/>
          </a:xfrm>
        </p:spPr>
        <p:txBody>
          <a:bodyPr/>
          <a:lstStyle/>
          <a:p>
            <a:r>
              <a:rPr lang="fr-FR" sz="3200" dirty="0">
                <a:solidFill>
                  <a:srgbClr val="002060"/>
                </a:solidFill>
              </a:rPr>
              <a:t>Le JPO est au cœur du miracle économique japonais</a:t>
            </a:r>
          </a:p>
          <a:p>
            <a:r>
              <a:rPr lang="fr-FR" sz="3200" dirty="0">
                <a:solidFill>
                  <a:srgbClr val="002060"/>
                </a:solidFill>
              </a:rPr>
              <a:t>Explosion du nombre de dépôts de brevets</a:t>
            </a:r>
          </a:p>
          <a:p>
            <a:r>
              <a:rPr lang="fr-FR" sz="3200" dirty="0">
                <a:solidFill>
                  <a:srgbClr val="002060"/>
                </a:solidFill>
              </a:rPr>
              <a:t>Soutien aux grandes entreprises technologiques japonaises</a:t>
            </a:r>
          </a:p>
          <a:p>
            <a:r>
              <a:rPr lang="fr-FR" sz="3200" dirty="0">
                <a:solidFill>
                  <a:srgbClr val="002060"/>
                </a:solidFill>
              </a:rPr>
              <a:t>Protection des innovations dans les domaines technologiques précités</a:t>
            </a:r>
          </a:p>
          <a:p>
            <a:r>
              <a:rPr lang="fr-FR" sz="3200" dirty="0">
                <a:solidFill>
                  <a:srgbClr val="002060"/>
                </a:solidFill>
              </a:rPr>
              <a:t>Ouverture internationale (participation accrue aux accords internationaux sur la PI, harmonisation progressive avec le système américain et européen</a:t>
            </a:r>
          </a:p>
        </p:txBody>
      </p:sp>
    </p:spTree>
    <p:extLst>
      <p:ext uri="{BB962C8B-B14F-4D97-AF65-F5344CB8AC3E}">
        <p14:creationId xmlns:p14="http://schemas.microsoft.com/office/powerpoint/2010/main" val="1527086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41EF1-E25B-522F-4A84-2E0D5D158F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69244A-7330-E142-C6F3-C71A1839E6C9}"/>
              </a:ext>
            </a:extLst>
          </p:cNvPr>
          <p:cNvSpPr>
            <a:spLocks noGrp="1"/>
          </p:cNvSpPr>
          <p:nvPr>
            <p:ph type="title"/>
          </p:nvPr>
        </p:nvSpPr>
        <p:spPr>
          <a:xfrm>
            <a:off x="0" y="1"/>
            <a:ext cx="9108504" cy="332655"/>
          </a:xfrm>
        </p:spPr>
        <p:txBody>
          <a:bodyPr/>
          <a:lstStyle/>
          <a:p>
            <a:br>
              <a:rPr lang="en-US" sz="2800" dirty="0">
                <a:solidFill>
                  <a:schemeClr val="accent6"/>
                </a:solidFill>
              </a:rPr>
            </a:br>
            <a:r>
              <a:rPr lang="en-US" sz="2800" dirty="0">
                <a:solidFill>
                  <a:schemeClr val="accent6"/>
                </a:solidFill>
              </a:rPr>
              <a:t>Conclusion</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976DAF85-DAB0-7017-5397-A0C89B64482D}"/>
              </a:ext>
            </a:extLst>
          </p:cNvPr>
          <p:cNvSpPr>
            <a:spLocks noGrp="1"/>
          </p:cNvSpPr>
          <p:nvPr>
            <p:ph idx="1"/>
          </p:nvPr>
        </p:nvSpPr>
        <p:spPr>
          <a:xfrm>
            <a:off x="35496" y="332656"/>
            <a:ext cx="9073008" cy="6552728"/>
          </a:xfrm>
        </p:spPr>
        <p:txBody>
          <a:bodyPr/>
          <a:lstStyle/>
          <a:p>
            <a:pPr algn="just"/>
            <a:r>
              <a:rPr lang="fr-FR" dirty="0">
                <a:solidFill>
                  <a:schemeClr val="accent6"/>
                </a:solidFill>
              </a:rPr>
              <a:t>La propriété intellectuelle est l’arme qui égalise les chances entre les pays de la planète!</a:t>
            </a:r>
          </a:p>
          <a:p>
            <a:pPr algn="just"/>
            <a:r>
              <a:rPr lang="fr-FR" dirty="0">
                <a:solidFill>
                  <a:schemeClr val="accent6"/>
                </a:solidFill>
              </a:rPr>
              <a:t>Vous pouvez avoir le droit de propriété naturelle sur toutes les matières premières du monde, mais si vous négligez le domaine de la propriété intellectuelle, les pays qui maîtrisent ce domaine auront la propriété intellectuelle sur vos matières premières puisqu’ils vont les </a:t>
            </a:r>
            <a:r>
              <a:rPr lang="fr-FR" u="sng" dirty="0">
                <a:solidFill>
                  <a:schemeClr val="accent6"/>
                </a:solidFill>
              </a:rPr>
              <a:t>valoriser</a:t>
            </a:r>
            <a:r>
              <a:rPr lang="fr-FR" dirty="0">
                <a:solidFill>
                  <a:schemeClr val="accent6"/>
                </a:solidFill>
              </a:rPr>
              <a:t> et, partant, ils seront mille fois plus riches que vous! </a:t>
            </a:r>
            <a:endParaRPr lang="en-US" dirty="0">
              <a:solidFill>
                <a:schemeClr val="accent6"/>
              </a:solidFill>
            </a:endParaRPr>
          </a:p>
          <a:p>
            <a:pPr algn="just"/>
            <a:r>
              <a:rPr lang="fr-FR" dirty="0">
                <a:solidFill>
                  <a:schemeClr val="accent6"/>
                </a:solidFill>
              </a:rPr>
              <a:t>L’accès à l’information en matière de brevets ou </a:t>
            </a:r>
            <a:r>
              <a:rPr lang="fr-FR" b="1" dirty="0">
                <a:solidFill>
                  <a:schemeClr val="accent6"/>
                </a:solidFill>
              </a:rPr>
              <a:t>tout autre projet </a:t>
            </a:r>
            <a:r>
              <a:rPr lang="fr-FR" dirty="0">
                <a:solidFill>
                  <a:schemeClr val="accent6"/>
                </a:solidFill>
              </a:rPr>
              <a:t>devrait être abordé selon une approche </a:t>
            </a:r>
            <a:r>
              <a:rPr lang="fr-FR" b="1" dirty="0">
                <a:solidFill>
                  <a:schemeClr val="accent6"/>
                </a:solidFill>
              </a:rPr>
              <a:t>globale</a:t>
            </a:r>
            <a:r>
              <a:rPr lang="fr-FR" dirty="0">
                <a:solidFill>
                  <a:schemeClr val="accent6"/>
                </a:solidFill>
              </a:rPr>
              <a:t> c’est-à-dire </a:t>
            </a:r>
            <a:r>
              <a:rPr lang="fr-FR" b="1" dirty="0">
                <a:solidFill>
                  <a:schemeClr val="accent6"/>
                </a:solidFill>
              </a:rPr>
              <a:t>écosystémique</a:t>
            </a:r>
            <a:r>
              <a:rPr lang="fr-FR" dirty="0">
                <a:solidFill>
                  <a:schemeClr val="accent6"/>
                </a:solidFill>
              </a:rPr>
              <a:t>: </a:t>
            </a:r>
            <a:r>
              <a:rPr lang="fr-FR" b="1" dirty="0">
                <a:solidFill>
                  <a:schemeClr val="accent6"/>
                </a:solidFill>
              </a:rPr>
              <a:t>politique</a:t>
            </a:r>
            <a:r>
              <a:rPr lang="fr-FR" dirty="0">
                <a:solidFill>
                  <a:schemeClr val="accent6"/>
                </a:solidFill>
              </a:rPr>
              <a:t>, </a:t>
            </a:r>
            <a:r>
              <a:rPr lang="fr-FR" b="1" dirty="0">
                <a:solidFill>
                  <a:schemeClr val="accent6"/>
                </a:solidFill>
              </a:rPr>
              <a:t>législative</a:t>
            </a:r>
            <a:r>
              <a:rPr lang="fr-FR" dirty="0">
                <a:solidFill>
                  <a:schemeClr val="accent6"/>
                </a:solidFill>
              </a:rPr>
              <a:t>/</a:t>
            </a:r>
            <a:r>
              <a:rPr lang="fr-FR" b="1" dirty="0">
                <a:solidFill>
                  <a:schemeClr val="accent6"/>
                </a:solidFill>
              </a:rPr>
              <a:t>réglementaire</a:t>
            </a:r>
            <a:r>
              <a:rPr lang="fr-FR" dirty="0">
                <a:solidFill>
                  <a:schemeClr val="accent6"/>
                </a:solidFill>
              </a:rPr>
              <a:t>, </a:t>
            </a:r>
            <a:r>
              <a:rPr lang="fr-FR" b="1" dirty="0">
                <a:solidFill>
                  <a:schemeClr val="accent6"/>
                </a:solidFill>
              </a:rPr>
              <a:t>IM</a:t>
            </a:r>
            <a:r>
              <a:rPr lang="fr-FR" dirty="0">
                <a:solidFill>
                  <a:schemeClr val="accent6"/>
                </a:solidFill>
              </a:rPr>
              <a:t> </a:t>
            </a:r>
            <a:r>
              <a:rPr lang="fr-FR" b="1" dirty="0">
                <a:solidFill>
                  <a:schemeClr val="accent6"/>
                </a:solidFill>
              </a:rPr>
              <a:t>budgétaire</a:t>
            </a:r>
            <a:r>
              <a:rPr lang="fr-FR" dirty="0">
                <a:solidFill>
                  <a:schemeClr val="accent6"/>
                </a:solidFill>
              </a:rPr>
              <a:t>, </a:t>
            </a:r>
            <a:r>
              <a:rPr lang="fr-FR" b="1" dirty="0">
                <a:solidFill>
                  <a:schemeClr val="accent6"/>
                </a:solidFill>
              </a:rPr>
              <a:t>structurelle</a:t>
            </a:r>
            <a:r>
              <a:rPr lang="fr-FR" dirty="0">
                <a:solidFill>
                  <a:schemeClr val="accent6"/>
                </a:solidFill>
              </a:rPr>
              <a:t>, </a:t>
            </a:r>
            <a:r>
              <a:rPr lang="fr-FR" b="1" dirty="0">
                <a:solidFill>
                  <a:schemeClr val="accent6"/>
                </a:solidFill>
              </a:rPr>
              <a:t>infrastructurelle</a:t>
            </a:r>
            <a:r>
              <a:rPr lang="fr-FR" dirty="0">
                <a:solidFill>
                  <a:schemeClr val="accent6"/>
                </a:solidFill>
              </a:rPr>
              <a:t>, </a:t>
            </a:r>
            <a:r>
              <a:rPr lang="fr-FR" b="1" dirty="0">
                <a:solidFill>
                  <a:schemeClr val="accent6"/>
                </a:solidFill>
              </a:rPr>
              <a:t>pédagogique</a:t>
            </a:r>
            <a:r>
              <a:rPr lang="fr-FR" dirty="0">
                <a:solidFill>
                  <a:schemeClr val="accent6"/>
                </a:solidFill>
              </a:rPr>
              <a:t> et </a:t>
            </a:r>
            <a:r>
              <a:rPr lang="fr-FR" b="1" dirty="0">
                <a:solidFill>
                  <a:schemeClr val="accent6"/>
                </a:solidFill>
              </a:rPr>
              <a:t>culturelle</a:t>
            </a:r>
            <a:r>
              <a:rPr lang="fr-FR" dirty="0">
                <a:solidFill>
                  <a:schemeClr val="accent6"/>
                </a:solidFill>
              </a:rPr>
              <a:t> (changement </a:t>
            </a:r>
            <a:r>
              <a:rPr lang="fr-FR" b="1" dirty="0">
                <a:solidFill>
                  <a:schemeClr val="accent6"/>
                </a:solidFill>
              </a:rPr>
              <a:t>de mentalités et de pratiques</a:t>
            </a:r>
            <a:r>
              <a:rPr lang="fr-FR" dirty="0">
                <a:solidFill>
                  <a:schemeClr val="accent6"/>
                </a:solidFill>
              </a:rPr>
              <a:t>)!</a:t>
            </a:r>
          </a:p>
          <a:p>
            <a:pPr marL="0" indent="0" algn="just">
              <a:buNone/>
            </a:pPr>
            <a:endParaRPr lang="fr-FR" sz="800" dirty="0">
              <a:solidFill>
                <a:schemeClr val="accent6"/>
              </a:solidFill>
            </a:endParaRPr>
          </a:p>
          <a:p>
            <a:pPr algn="just"/>
            <a:r>
              <a:rPr lang="fr-FR" dirty="0">
                <a:solidFill>
                  <a:schemeClr val="accent6"/>
                </a:solidFill>
              </a:rPr>
              <a:t>La RDC devrait donc suivre cette </a:t>
            </a:r>
            <a:r>
              <a:rPr lang="fr-FR" b="1" dirty="0">
                <a:solidFill>
                  <a:schemeClr val="accent6"/>
                </a:solidFill>
              </a:rPr>
              <a:t>approche globale </a:t>
            </a:r>
            <a:r>
              <a:rPr lang="fr-FR" dirty="0">
                <a:solidFill>
                  <a:schemeClr val="accent6"/>
                </a:solidFill>
              </a:rPr>
              <a:t>pour assurer la diversification de son économie, en suivant les exemples concrets des autres pays mentionnés ici! Cette approche est la SEULE voie qui mène vers le développement!</a:t>
            </a:r>
          </a:p>
          <a:p>
            <a:pPr algn="just"/>
            <a:endParaRPr lang="en-US" dirty="0">
              <a:solidFill>
                <a:schemeClr val="accent6"/>
              </a:solidFill>
            </a:endParaRPr>
          </a:p>
          <a:p>
            <a:pPr marL="0" lvl="0" indent="0" algn="just">
              <a:buNone/>
            </a:pPr>
            <a:endParaRPr lang="en-US" sz="3200" dirty="0">
              <a:solidFill>
                <a:schemeClr val="accent6"/>
              </a:solidFill>
            </a:endParaRPr>
          </a:p>
        </p:txBody>
      </p:sp>
    </p:spTree>
    <p:extLst>
      <p:ext uri="{BB962C8B-B14F-4D97-AF65-F5344CB8AC3E}">
        <p14:creationId xmlns:p14="http://schemas.microsoft.com/office/powerpoint/2010/main" val="17147774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ABABF348-DBDE-E056-1F1A-0C446BBD155F}"/>
              </a:ext>
            </a:extLst>
          </p:cNvPr>
          <p:cNvSpPr>
            <a:spLocks noGrp="1"/>
          </p:cNvSpPr>
          <p:nvPr>
            <p:ph type="title"/>
          </p:nvPr>
        </p:nvSpPr>
        <p:spPr>
          <a:xfrm>
            <a:off x="34925" y="0"/>
            <a:ext cx="9074150" cy="476250"/>
          </a:xfrm>
        </p:spPr>
        <p:txBody>
          <a:bodyPr/>
          <a:lstStyle/>
          <a:p>
            <a:r>
              <a:rPr lang="fr-CH" altLang="en-US"/>
              <a:t>Conclusion</a:t>
            </a:r>
            <a:endParaRPr lang="en-US" altLang="en-US"/>
          </a:p>
        </p:txBody>
      </p:sp>
      <p:sp>
        <p:nvSpPr>
          <p:cNvPr id="45059" name="Content Placeholder 2">
            <a:extLst>
              <a:ext uri="{FF2B5EF4-FFF2-40B4-BE49-F238E27FC236}">
                <a16:creationId xmlns:a16="http://schemas.microsoft.com/office/drawing/2014/main" id="{4866FC1F-2AB8-44D1-1B31-BA62C83B5B15}"/>
              </a:ext>
            </a:extLst>
          </p:cNvPr>
          <p:cNvSpPr>
            <a:spLocks noGrp="1"/>
          </p:cNvSpPr>
          <p:nvPr>
            <p:ph idx="1"/>
          </p:nvPr>
        </p:nvSpPr>
        <p:spPr>
          <a:xfrm>
            <a:off x="34925" y="549275"/>
            <a:ext cx="9074150" cy="6264275"/>
          </a:xfrm>
        </p:spPr>
        <p:txBody>
          <a:bodyPr/>
          <a:lstStyle/>
          <a:p>
            <a:pPr marL="0" indent="0">
              <a:buFontTx/>
              <a:buNone/>
              <a:defRPr/>
            </a:pPr>
            <a:endParaRPr lang="fr-FR" sz="800" dirty="0">
              <a:solidFill>
                <a:srgbClr val="002060"/>
              </a:solidFill>
            </a:endParaRPr>
          </a:p>
          <a:p>
            <a:pPr>
              <a:defRPr/>
            </a:pPr>
            <a:r>
              <a:rPr lang="fr-FR" dirty="0">
                <a:solidFill>
                  <a:srgbClr val="002060"/>
                </a:solidFill>
              </a:rPr>
              <a:t>La propriété intellectuelle est l'outil qui stimule le développement humain et dont la conséquence est l’amélioration des conditions d’existence de l’humanité </a:t>
            </a:r>
          </a:p>
          <a:p>
            <a:pPr marL="0" indent="0">
              <a:buFontTx/>
              <a:buNone/>
              <a:defRPr/>
            </a:pPr>
            <a:endParaRPr lang="fr-FR" sz="800" dirty="0">
              <a:solidFill>
                <a:srgbClr val="002060"/>
              </a:solidFill>
            </a:endParaRPr>
          </a:p>
          <a:p>
            <a:pPr>
              <a:defRPr/>
            </a:pPr>
            <a:r>
              <a:rPr lang="fr-FR" dirty="0">
                <a:solidFill>
                  <a:srgbClr val="002060"/>
                </a:solidFill>
              </a:rPr>
              <a:t>La propriété intellectuelle permet à une société d’observer, de contrôler, de gérer pleinement son espace et de transformer ses ressources naturelles (des matières jusqu’aux produits finis) afin de résoudre tous ses problèmes existentiels </a:t>
            </a:r>
            <a:r>
              <a:rPr lang="fr-FR" b="1" dirty="0">
                <a:solidFill>
                  <a:srgbClr val="C00000"/>
                </a:solidFill>
              </a:rPr>
              <a:t>au fil du temps</a:t>
            </a:r>
          </a:p>
          <a:p>
            <a:pPr marL="0" indent="0">
              <a:buNone/>
              <a:defRPr/>
            </a:pPr>
            <a:endParaRPr lang="fr-FR" sz="800" dirty="0">
              <a:solidFill>
                <a:srgbClr val="002060"/>
              </a:solidFill>
            </a:endParaRPr>
          </a:p>
          <a:p>
            <a:pPr>
              <a:defRPr/>
            </a:pPr>
            <a:r>
              <a:rPr lang="fr-FR" dirty="0">
                <a:solidFill>
                  <a:srgbClr val="002060"/>
                </a:solidFill>
              </a:rPr>
              <a:t>On peut affirmer que la propriété intellectuelle et le développement humain sont synonymes, l</a:t>
            </a:r>
            <a:r>
              <a:rPr lang="fr-FR" altLang="en-US" dirty="0">
                <a:solidFill>
                  <a:srgbClr val="002060"/>
                </a:solidFill>
              </a:rPr>
              <a:t>e développement humain étant la faculté d’utiliser pleinement son potentiel intellectuel afin de relever tous les défis actuels et à venir </a:t>
            </a:r>
            <a:endParaRPr lang="en-US" altLang="en-US" dirty="0">
              <a:solidFill>
                <a:srgbClr val="002060"/>
              </a:solidFill>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F3BC0A-41F2-A5B9-CF21-DF8F621F2023}"/>
              </a:ext>
            </a:extLst>
          </p:cNvPr>
          <p:cNvSpPr>
            <a:spLocks noGrp="1" noChangeArrowheads="1"/>
          </p:cNvSpPr>
          <p:nvPr>
            <p:ph type="ctrTitle"/>
          </p:nvPr>
        </p:nvSpPr>
        <p:spPr>
          <a:xfrm>
            <a:off x="107950" y="2060575"/>
            <a:ext cx="8928100" cy="3024188"/>
          </a:xfrm>
        </p:spPr>
        <p:txBody>
          <a:bodyPr/>
          <a:lstStyle/>
          <a:p>
            <a:pPr algn="ctr" eaLnBrk="1" hangingPunct="1"/>
            <a:br>
              <a:rPr lang="en-US" altLang="en-US" dirty="0"/>
            </a:br>
            <a:r>
              <a:rPr lang="en-US" altLang="en-US" dirty="0"/>
              <a:t>LICENCE ET CESSION DE BREVET</a:t>
            </a:r>
            <a:br>
              <a:rPr lang="en-US" altLang="en-US" dirty="0"/>
            </a:br>
            <a:endParaRPr lang="en-US" altLang="en-US" sz="3200" dirty="0"/>
          </a:p>
        </p:txBody>
      </p:sp>
      <p:sp>
        <p:nvSpPr>
          <p:cNvPr id="6147" name="Rectangle 3">
            <a:extLst>
              <a:ext uri="{FF2B5EF4-FFF2-40B4-BE49-F238E27FC236}">
                <a16:creationId xmlns:a16="http://schemas.microsoft.com/office/drawing/2014/main" id="{14C7EB2D-799D-CC39-014D-CB4BC47B9557}"/>
              </a:ext>
            </a:extLst>
          </p:cNvPr>
          <p:cNvSpPr>
            <a:spLocks noGrp="1" noChangeArrowheads="1"/>
          </p:cNvSpPr>
          <p:nvPr>
            <p:ph type="subTitle" idx="1"/>
          </p:nvPr>
        </p:nvSpPr>
        <p:spPr>
          <a:xfrm>
            <a:off x="1331913" y="5229225"/>
            <a:ext cx="6985000" cy="1512888"/>
          </a:xfrm>
        </p:spPr>
        <p:txBody>
          <a:bodyPr/>
          <a:lstStyle/>
          <a:p>
            <a:pPr eaLnBrk="1" hangingPunct="1"/>
            <a:r>
              <a:rPr lang="fr-CH" altLang="en-US" sz="3600" dirty="0">
                <a:solidFill>
                  <a:srgbClr val="002060"/>
                </a:solidFill>
              </a:rPr>
              <a:t>Elangi Botoy Ituku</a:t>
            </a:r>
          </a:p>
          <a:p>
            <a:pPr eaLnBrk="1" hangingPunct="1"/>
            <a:r>
              <a:rPr lang="en-US" altLang="en-US" sz="3600" dirty="0">
                <a:solidFill>
                  <a:srgbClr val="002060"/>
                </a:solidFill>
              </a:rPr>
              <a:t>Kinshasa </a:t>
            </a:r>
            <a:r>
              <a:rPr lang="en-US" altLang="en-US" sz="3600">
                <a:solidFill>
                  <a:srgbClr val="002060"/>
                </a:solidFill>
              </a:rPr>
              <a:t>– le 29 </a:t>
            </a:r>
            <a:r>
              <a:rPr lang="en-US" altLang="en-US" sz="3600" dirty="0" err="1">
                <a:solidFill>
                  <a:srgbClr val="002060"/>
                </a:solidFill>
              </a:rPr>
              <a:t>avril</a:t>
            </a:r>
            <a:r>
              <a:rPr lang="en-US" altLang="en-US" sz="3600" dirty="0">
                <a:solidFill>
                  <a:srgbClr val="002060"/>
                </a:solidFill>
              </a:rPr>
              <a:t> 2026</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482AE-EB91-636E-3140-898E22A9C6BC}"/>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A0FA961F-5220-97A7-7591-A65AE615F762}"/>
              </a:ext>
            </a:extLst>
          </p:cNvPr>
          <p:cNvSpPr>
            <a:spLocks noGrp="1" noChangeArrowheads="1"/>
          </p:cNvSpPr>
          <p:nvPr>
            <p:ph type="ctrTitle"/>
          </p:nvPr>
        </p:nvSpPr>
        <p:spPr>
          <a:xfrm>
            <a:off x="107950" y="2060575"/>
            <a:ext cx="8928100" cy="3024188"/>
          </a:xfrm>
        </p:spPr>
        <p:txBody>
          <a:bodyPr/>
          <a:lstStyle/>
          <a:p>
            <a:pPr algn="ctr" eaLnBrk="1" hangingPunct="1"/>
            <a:br>
              <a:rPr lang="en-US" altLang="en-US" dirty="0"/>
            </a:br>
            <a:r>
              <a:rPr lang="fr-FR" dirty="0"/>
              <a:t>Les licences de brevet d’invention / innovation</a:t>
            </a:r>
            <a:br>
              <a:rPr lang="en-US" altLang="en-US" dirty="0"/>
            </a:br>
            <a:endParaRPr lang="en-US" altLang="en-US" sz="3200" dirty="0"/>
          </a:p>
        </p:txBody>
      </p:sp>
    </p:spTree>
    <p:extLst>
      <p:ext uri="{BB962C8B-B14F-4D97-AF65-F5344CB8AC3E}">
        <p14:creationId xmlns:p14="http://schemas.microsoft.com/office/powerpoint/2010/main" val="1240776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D794-88CC-6CFC-56D2-348D9BCB1E8D}"/>
              </a:ext>
            </a:extLst>
          </p:cNvPr>
          <p:cNvSpPr>
            <a:spLocks noGrp="1"/>
          </p:cNvSpPr>
          <p:nvPr>
            <p:ph type="title"/>
          </p:nvPr>
        </p:nvSpPr>
        <p:spPr>
          <a:xfrm>
            <a:off x="457200" y="274638"/>
            <a:ext cx="8229600" cy="634082"/>
          </a:xfrm>
        </p:spPr>
        <p:txBody>
          <a:bodyPr/>
          <a:lstStyle/>
          <a:p>
            <a:r>
              <a:rPr lang="fr-FR" dirty="0"/>
              <a:t>Qu’est-ce qu’une licence de brevet ?</a:t>
            </a:r>
            <a:endParaRPr lang="en-US" dirty="0"/>
          </a:p>
        </p:txBody>
      </p:sp>
      <p:sp>
        <p:nvSpPr>
          <p:cNvPr id="3" name="Content Placeholder 2">
            <a:extLst>
              <a:ext uri="{FF2B5EF4-FFF2-40B4-BE49-F238E27FC236}">
                <a16:creationId xmlns:a16="http://schemas.microsoft.com/office/drawing/2014/main" id="{98A23C2A-7546-F345-2ECB-0A731D9806EB}"/>
              </a:ext>
            </a:extLst>
          </p:cNvPr>
          <p:cNvSpPr>
            <a:spLocks noGrp="1"/>
          </p:cNvSpPr>
          <p:nvPr>
            <p:ph idx="1"/>
          </p:nvPr>
        </p:nvSpPr>
        <p:spPr>
          <a:xfrm>
            <a:off x="107504" y="980728"/>
            <a:ext cx="8856984" cy="5472608"/>
          </a:xfrm>
        </p:spPr>
        <p:txBody>
          <a:bodyPr/>
          <a:lstStyle/>
          <a:p>
            <a:r>
              <a:rPr lang="fr-FR" dirty="0">
                <a:solidFill>
                  <a:schemeClr val="accent6"/>
                </a:solidFill>
              </a:rPr>
              <a:t>Une </a:t>
            </a:r>
            <a:r>
              <a:rPr lang="fr-FR" b="1" dirty="0">
                <a:solidFill>
                  <a:schemeClr val="accent6"/>
                </a:solidFill>
              </a:rPr>
              <a:t>licence de brevet</a:t>
            </a:r>
            <a:r>
              <a:rPr lang="fr-FR" dirty="0">
                <a:solidFill>
                  <a:schemeClr val="accent6"/>
                </a:solidFill>
              </a:rPr>
              <a:t> est un contrat par lequel le titulaire d’un brevet (le </a:t>
            </a:r>
            <a:r>
              <a:rPr lang="fr-FR" i="1" dirty="0">
                <a:solidFill>
                  <a:schemeClr val="accent6"/>
                </a:solidFill>
              </a:rPr>
              <a:t>licenciant</a:t>
            </a:r>
            <a:r>
              <a:rPr lang="fr-FR" dirty="0">
                <a:solidFill>
                  <a:schemeClr val="accent6"/>
                </a:solidFill>
              </a:rPr>
              <a:t>) autorise un tiers (le </a:t>
            </a:r>
            <a:r>
              <a:rPr lang="fr-FR" i="1" dirty="0">
                <a:solidFill>
                  <a:schemeClr val="accent6"/>
                </a:solidFill>
              </a:rPr>
              <a:t>licencié</a:t>
            </a:r>
            <a:r>
              <a:rPr lang="fr-FR" dirty="0">
                <a:solidFill>
                  <a:schemeClr val="accent6"/>
                </a:solidFill>
              </a:rPr>
              <a:t>) à exploiter son invention, en échange d’une rémunération</a:t>
            </a:r>
          </a:p>
          <a:p>
            <a:pPr marL="0" indent="0">
              <a:buNone/>
            </a:pPr>
            <a:endParaRPr lang="fr-FR" sz="800" dirty="0">
              <a:solidFill>
                <a:schemeClr val="accent6"/>
              </a:solidFill>
            </a:endParaRPr>
          </a:p>
          <a:p>
            <a:r>
              <a:rPr lang="fr-FR" dirty="0">
                <a:solidFill>
                  <a:schemeClr val="accent6"/>
                </a:solidFill>
              </a:rPr>
              <a:t>C’est un levier stratégique pour :</a:t>
            </a:r>
          </a:p>
          <a:p>
            <a:pPr marL="0" indent="0">
              <a:buNone/>
            </a:pPr>
            <a:endParaRPr lang="fr-FR" sz="800" dirty="0">
              <a:solidFill>
                <a:schemeClr val="accent6"/>
              </a:solidFill>
            </a:endParaRPr>
          </a:p>
          <a:p>
            <a:pPr lvl="1"/>
            <a:r>
              <a:rPr lang="fr-FR" dirty="0">
                <a:solidFill>
                  <a:schemeClr val="accent6"/>
                </a:solidFill>
              </a:rPr>
              <a:t>Monétiser une innovation sans produire soi-même</a:t>
            </a:r>
          </a:p>
          <a:p>
            <a:pPr lvl="1"/>
            <a:r>
              <a:rPr lang="fr-FR" dirty="0">
                <a:solidFill>
                  <a:schemeClr val="accent6"/>
                </a:solidFill>
              </a:rPr>
              <a:t>Accélérer la diffusion d’une technologie</a:t>
            </a:r>
          </a:p>
          <a:p>
            <a:pPr lvl="1"/>
            <a:r>
              <a:rPr lang="fr-FR" dirty="0">
                <a:solidFill>
                  <a:schemeClr val="accent6"/>
                </a:solidFill>
              </a:rPr>
              <a:t>Créer des partenariats industriels</a:t>
            </a:r>
          </a:p>
          <a:p>
            <a:pPr marL="457200" lvl="1" indent="0">
              <a:buNone/>
            </a:pPr>
            <a:endParaRPr lang="fr-FR" sz="800" dirty="0">
              <a:solidFill>
                <a:schemeClr val="accent6"/>
              </a:solidFill>
            </a:endParaRPr>
          </a:p>
          <a:p>
            <a:r>
              <a:rPr lang="fr-FR" dirty="0">
                <a:solidFill>
                  <a:schemeClr val="accent6"/>
                </a:solidFill>
              </a:rPr>
              <a:t>IMPORTANT: Le brevet n’est pas </a:t>
            </a:r>
            <a:r>
              <a:rPr lang="fr-FR" b="1" dirty="0">
                <a:solidFill>
                  <a:schemeClr val="accent6"/>
                </a:solidFill>
              </a:rPr>
              <a:t>vendu</a:t>
            </a:r>
            <a:r>
              <a:rPr lang="fr-FR" dirty="0">
                <a:solidFill>
                  <a:schemeClr val="accent6"/>
                </a:solidFill>
              </a:rPr>
              <a:t>, mais loué </a:t>
            </a:r>
            <a:r>
              <a:rPr lang="fr-FR" b="1" dirty="0">
                <a:solidFill>
                  <a:schemeClr val="accent6"/>
                </a:solidFill>
              </a:rPr>
              <a:t>juridiquement</a:t>
            </a:r>
            <a:r>
              <a:rPr lang="fr-FR" dirty="0">
                <a:solidFill>
                  <a:schemeClr val="accent6"/>
                </a:solidFill>
              </a:rPr>
              <a:t> (location)</a:t>
            </a:r>
          </a:p>
          <a:p>
            <a:r>
              <a:rPr lang="fr-FR" dirty="0">
                <a:solidFill>
                  <a:schemeClr val="accent6"/>
                </a:solidFill>
              </a:rPr>
              <a:t>Aujourd’hui, la vraie puissance d’un brevet ne réside pas seulement </a:t>
            </a:r>
            <a:r>
              <a:rPr lang="fr-FR" b="1" dirty="0">
                <a:solidFill>
                  <a:schemeClr val="accent6"/>
                </a:solidFill>
              </a:rPr>
              <a:t>dans sa protection </a:t>
            </a:r>
            <a:r>
              <a:rPr lang="fr-FR" dirty="0">
                <a:solidFill>
                  <a:schemeClr val="accent6"/>
                </a:solidFill>
              </a:rPr>
              <a:t>mais dans sa capacité à être « partagé intelligemment »</a:t>
            </a:r>
          </a:p>
          <a:p>
            <a:endParaRPr lang="en-US" dirty="0"/>
          </a:p>
        </p:txBody>
      </p:sp>
    </p:spTree>
    <p:extLst>
      <p:ext uri="{BB962C8B-B14F-4D97-AF65-F5344CB8AC3E}">
        <p14:creationId xmlns:p14="http://schemas.microsoft.com/office/powerpoint/2010/main" val="40631026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01BD7-FF06-5DDE-21DD-3260AC6EE0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0DD865-0BB9-A898-E2E1-0426514A3A1D}"/>
              </a:ext>
            </a:extLst>
          </p:cNvPr>
          <p:cNvSpPr>
            <a:spLocks noGrp="1"/>
          </p:cNvSpPr>
          <p:nvPr>
            <p:ph type="title"/>
          </p:nvPr>
        </p:nvSpPr>
        <p:spPr>
          <a:xfrm>
            <a:off x="0" y="0"/>
            <a:ext cx="9144000" cy="908720"/>
          </a:xfrm>
        </p:spPr>
        <p:txBody>
          <a:bodyPr/>
          <a:lstStyle/>
          <a:p>
            <a:r>
              <a:rPr lang="fr-FR" dirty="0"/>
              <a:t>Combien de types de licences existe-t-il? </a:t>
            </a:r>
            <a:endParaRPr lang="en-US" dirty="0"/>
          </a:p>
        </p:txBody>
      </p:sp>
      <p:sp>
        <p:nvSpPr>
          <p:cNvPr id="3" name="Content Placeholder 2">
            <a:extLst>
              <a:ext uri="{FF2B5EF4-FFF2-40B4-BE49-F238E27FC236}">
                <a16:creationId xmlns:a16="http://schemas.microsoft.com/office/drawing/2014/main" id="{86356250-83DB-A0C1-8A1A-1359654582F0}"/>
              </a:ext>
            </a:extLst>
          </p:cNvPr>
          <p:cNvSpPr>
            <a:spLocks noGrp="1"/>
          </p:cNvSpPr>
          <p:nvPr>
            <p:ph idx="1"/>
          </p:nvPr>
        </p:nvSpPr>
        <p:spPr>
          <a:xfrm>
            <a:off x="107504" y="1268760"/>
            <a:ext cx="8856984" cy="4857403"/>
          </a:xfrm>
        </p:spPr>
        <p:txBody>
          <a:bodyPr/>
          <a:lstStyle/>
          <a:p>
            <a:r>
              <a:rPr lang="fr-FR" dirty="0">
                <a:solidFill>
                  <a:schemeClr val="accent6"/>
                </a:solidFill>
              </a:rPr>
              <a:t>On distingue </a:t>
            </a:r>
            <a:r>
              <a:rPr lang="fr-FR" b="1" dirty="0">
                <a:solidFill>
                  <a:schemeClr val="accent6"/>
                </a:solidFill>
              </a:rPr>
              <a:t>trois grandes catégories </a:t>
            </a:r>
            <a:r>
              <a:rPr lang="fr-FR" dirty="0">
                <a:solidFill>
                  <a:schemeClr val="accent6"/>
                </a:solidFill>
              </a:rPr>
              <a:t>principales (à connaître absolument)</a:t>
            </a:r>
          </a:p>
          <a:p>
            <a:pPr marL="0" indent="0">
              <a:buNone/>
            </a:pPr>
            <a:endParaRPr lang="fr-FR" dirty="0">
              <a:solidFill>
                <a:schemeClr val="accent6"/>
              </a:solidFill>
            </a:endParaRPr>
          </a:p>
          <a:p>
            <a:r>
              <a:rPr lang="fr-FR" b="1" dirty="0">
                <a:solidFill>
                  <a:schemeClr val="accent6"/>
                </a:solidFill>
              </a:rPr>
              <a:t>Licence exclusive </a:t>
            </a:r>
            <a:r>
              <a:rPr lang="fr-FR" dirty="0">
                <a:solidFill>
                  <a:schemeClr val="accent6"/>
                </a:solidFill>
              </a:rPr>
              <a:t>:</a:t>
            </a:r>
          </a:p>
          <a:p>
            <a:pPr marL="0" indent="0">
              <a:buNone/>
            </a:pPr>
            <a:endParaRPr lang="fr-FR" sz="800" dirty="0">
              <a:solidFill>
                <a:schemeClr val="accent6"/>
              </a:solidFill>
            </a:endParaRPr>
          </a:p>
          <a:p>
            <a:pPr lvl="1"/>
            <a:r>
              <a:rPr lang="fr-FR" dirty="0">
                <a:solidFill>
                  <a:schemeClr val="accent6"/>
                </a:solidFill>
              </a:rPr>
              <a:t>Un </a:t>
            </a:r>
            <a:r>
              <a:rPr lang="fr-FR" b="1" dirty="0">
                <a:solidFill>
                  <a:schemeClr val="accent6"/>
                </a:solidFill>
              </a:rPr>
              <a:t>seul</a:t>
            </a:r>
            <a:r>
              <a:rPr lang="fr-FR" dirty="0">
                <a:solidFill>
                  <a:schemeClr val="accent6"/>
                </a:solidFill>
              </a:rPr>
              <a:t> licencié</a:t>
            </a:r>
          </a:p>
          <a:p>
            <a:pPr lvl="1"/>
            <a:r>
              <a:rPr lang="fr-FR" u="sng" dirty="0">
                <a:solidFill>
                  <a:schemeClr val="accent6"/>
                </a:solidFill>
              </a:rPr>
              <a:t>Même le titulaire ne peut plus exploiter </a:t>
            </a:r>
            <a:r>
              <a:rPr lang="fr-FR" dirty="0">
                <a:solidFill>
                  <a:schemeClr val="accent6"/>
                </a:solidFill>
              </a:rPr>
              <a:t>(sauf clause contraire)</a:t>
            </a:r>
          </a:p>
          <a:p>
            <a:pPr lvl="1"/>
            <a:r>
              <a:rPr lang="fr-FR" b="1" dirty="0">
                <a:solidFill>
                  <a:schemeClr val="accent6"/>
                </a:solidFill>
              </a:rPr>
              <a:t>Avantages</a:t>
            </a:r>
            <a:r>
              <a:rPr lang="fr-FR" dirty="0">
                <a:solidFill>
                  <a:schemeClr val="accent6"/>
                </a:solidFill>
              </a:rPr>
              <a:t>: Très attractive pour le licencié et revenus potentiellement élevé (forte valeur financière)</a:t>
            </a:r>
          </a:p>
          <a:p>
            <a:pPr lvl="1"/>
            <a:r>
              <a:rPr lang="fr-FR" b="1" dirty="0">
                <a:solidFill>
                  <a:schemeClr val="accent6"/>
                </a:solidFill>
              </a:rPr>
              <a:t>Inconvénient</a:t>
            </a:r>
            <a:r>
              <a:rPr lang="fr-FR" dirty="0">
                <a:solidFill>
                  <a:schemeClr val="accent6"/>
                </a:solidFill>
              </a:rPr>
              <a:t>: Risque de dépendance à un </a:t>
            </a:r>
            <a:r>
              <a:rPr lang="fr-FR" b="1" dirty="0">
                <a:solidFill>
                  <a:schemeClr val="accent6"/>
                </a:solidFill>
              </a:rPr>
              <a:t>seul partenaire</a:t>
            </a:r>
          </a:p>
          <a:p>
            <a:pPr marL="457200" lvl="1" indent="0">
              <a:buNone/>
            </a:pPr>
            <a:endParaRPr lang="fr-FR" dirty="0">
              <a:solidFill>
                <a:schemeClr val="accent6"/>
              </a:solidFill>
            </a:endParaRPr>
          </a:p>
          <a:p>
            <a:pPr lvl="1"/>
            <a:endParaRPr lang="fr-FR" dirty="0">
              <a:solidFill>
                <a:schemeClr val="accent6"/>
              </a:solidFill>
            </a:endParaRPr>
          </a:p>
          <a:p>
            <a:pPr marL="0" indent="0">
              <a:buNone/>
            </a:pPr>
            <a:endParaRPr lang="fr-FR" dirty="0">
              <a:solidFill>
                <a:schemeClr val="accent6"/>
              </a:solidFill>
            </a:endParaRPr>
          </a:p>
          <a:p>
            <a:endParaRPr lang="en-US" dirty="0"/>
          </a:p>
        </p:txBody>
      </p:sp>
    </p:spTree>
    <p:extLst>
      <p:ext uri="{BB962C8B-B14F-4D97-AF65-F5344CB8AC3E}">
        <p14:creationId xmlns:p14="http://schemas.microsoft.com/office/powerpoint/2010/main" val="29308133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CB962-99F9-B53B-C62F-21D05E1BAB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4E8439-1C0D-1F9E-F1D6-F261878AC27A}"/>
              </a:ext>
            </a:extLst>
          </p:cNvPr>
          <p:cNvSpPr>
            <a:spLocks noGrp="1"/>
          </p:cNvSpPr>
          <p:nvPr>
            <p:ph type="title"/>
          </p:nvPr>
        </p:nvSpPr>
        <p:spPr>
          <a:xfrm>
            <a:off x="0" y="0"/>
            <a:ext cx="9144000" cy="908720"/>
          </a:xfrm>
        </p:spPr>
        <p:txBody>
          <a:bodyPr/>
          <a:lstStyle/>
          <a:p>
            <a:r>
              <a:rPr lang="fr-FR" dirty="0"/>
              <a:t>Combien de types de licences existe-t-il? </a:t>
            </a:r>
            <a:endParaRPr lang="en-US" dirty="0"/>
          </a:p>
        </p:txBody>
      </p:sp>
      <p:sp>
        <p:nvSpPr>
          <p:cNvPr id="3" name="Content Placeholder 2">
            <a:extLst>
              <a:ext uri="{FF2B5EF4-FFF2-40B4-BE49-F238E27FC236}">
                <a16:creationId xmlns:a16="http://schemas.microsoft.com/office/drawing/2014/main" id="{6ED98A20-0710-2F71-74B5-A7CB3E15128A}"/>
              </a:ext>
            </a:extLst>
          </p:cNvPr>
          <p:cNvSpPr>
            <a:spLocks noGrp="1"/>
          </p:cNvSpPr>
          <p:nvPr>
            <p:ph idx="1"/>
          </p:nvPr>
        </p:nvSpPr>
        <p:spPr>
          <a:xfrm>
            <a:off x="107504" y="1268760"/>
            <a:ext cx="8856984" cy="4857403"/>
          </a:xfrm>
        </p:spPr>
        <p:txBody>
          <a:bodyPr/>
          <a:lstStyle/>
          <a:p>
            <a:pPr marL="0" indent="0">
              <a:buNone/>
            </a:pPr>
            <a:endParaRPr lang="fr-FR" sz="800" dirty="0">
              <a:solidFill>
                <a:schemeClr val="accent6"/>
              </a:solidFill>
            </a:endParaRPr>
          </a:p>
          <a:p>
            <a:r>
              <a:rPr lang="fr-FR" b="1" dirty="0">
                <a:solidFill>
                  <a:schemeClr val="accent6"/>
                </a:solidFill>
              </a:rPr>
              <a:t>Licence non exclusive </a:t>
            </a:r>
            <a:r>
              <a:rPr lang="fr-FR" dirty="0">
                <a:solidFill>
                  <a:schemeClr val="accent6"/>
                </a:solidFill>
              </a:rPr>
              <a:t>:</a:t>
            </a:r>
          </a:p>
          <a:p>
            <a:pPr marL="0" indent="0">
              <a:buNone/>
            </a:pPr>
            <a:endParaRPr lang="fr-FR" dirty="0">
              <a:solidFill>
                <a:schemeClr val="accent6"/>
              </a:solidFill>
            </a:endParaRPr>
          </a:p>
          <a:p>
            <a:r>
              <a:rPr lang="fr-FR" dirty="0">
                <a:solidFill>
                  <a:schemeClr val="accent6"/>
                </a:solidFill>
              </a:rPr>
              <a:t>Plusieurs licenciés possibles </a:t>
            </a:r>
          </a:p>
          <a:p>
            <a:r>
              <a:rPr lang="fr-FR" dirty="0">
                <a:solidFill>
                  <a:schemeClr val="accent6"/>
                </a:solidFill>
              </a:rPr>
              <a:t>Le titulaire </a:t>
            </a:r>
            <a:r>
              <a:rPr lang="fr-FR" u="sng" dirty="0">
                <a:solidFill>
                  <a:schemeClr val="accent6"/>
                </a:solidFill>
              </a:rPr>
              <a:t>peut aussi exploiter le brevet </a:t>
            </a:r>
          </a:p>
          <a:p>
            <a:pPr marL="0" indent="0">
              <a:buNone/>
            </a:pPr>
            <a:endParaRPr lang="fr-FR" u="sng" dirty="0">
              <a:solidFill>
                <a:schemeClr val="accent6"/>
              </a:solidFill>
            </a:endParaRPr>
          </a:p>
          <a:p>
            <a:r>
              <a:rPr lang="fr-FR" b="1" dirty="0">
                <a:solidFill>
                  <a:schemeClr val="accent6"/>
                </a:solidFill>
              </a:rPr>
              <a:t>Avantage</a:t>
            </a:r>
            <a:r>
              <a:rPr lang="fr-FR" dirty="0">
                <a:solidFill>
                  <a:schemeClr val="accent6"/>
                </a:solidFill>
              </a:rPr>
              <a:t> : </a:t>
            </a:r>
            <a:r>
              <a:rPr lang="fr-FR" u="sng" dirty="0">
                <a:solidFill>
                  <a:schemeClr val="accent6"/>
                </a:solidFill>
              </a:rPr>
              <a:t>diversification des revenus</a:t>
            </a:r>
            <a:r>
              <a:rPr lang="fr-FR" dirty="0">
                <a:solidFill>
                  <a:schemeClr val="accent6"/>
                </a:solidFill>
              </a:rPr>
              <a:t>, </a:t>
            </a:r>
            <a:r>
              <a:rPr lang="fr-FR" u="sng" dirty="0">
                <a:solidFill>
                  <a:schemeClr val="accent6"/>
                </a:solidFill>
              </a:rPr>
              <a:t>diffusion large de la technologie</a:t>
            </a:r>
            <a:br>
              <a:rPr lang="fr-FR" u="sng" dirty="0"/>
            </a:br>
            <a:endParaRPr lang="fr-FR" u="sng" dirty="0"/>
          </a:p>
          <a:p>
            <a:r>
              <a:rPr lang="fr-FR" b="1" dirty="0"/>
              <a:t>I</a:t>
            </a:r>
            <a:r>
              <a:rPr lang="fr-FR" b="1" dirty="0">
                <a:solidFill>
                  <a:schemeClr val="accent6"/>
                </a:solidFill>
              </a:rPr>
              <a:t>nconvénient</a:t>
            </a:r>
            <a:r>
              <a:rPr lang="fr-FR" dirty="0"/>
              <a:t> </a:t>
            </a:r>
            <a:r>
              <a:rPr lang="fr-FR" dirty="0">
                <a:solidFill>
                  <a:schemeClr val="accent6"/>
                </a:solidFill>
              </a:rPr>
              <a:t>: moins attractif pour chaque licencié, donc moins de </a:t>
            </a:r>
            <a:r>
              <a:rPr lang="fr-FR" u="sng" dirty="0">
                <a:solidFill>
                  <a:schemeClr val="accent6"/>
                </a:solidFill>
              </a:rPr>
              <a:t>valeur</a:t>
            </a:r>
            <a:r>
              <a:rPr lang="fr-FR" dirty="0">
                <a:solidFill>
                  <a:schemeClr val="accent6"/>
                </a:solidFill>
              </a:rPr>
              <a:t> pour lui</a:t>
            </a:r>
            <a:endParaRPr lang="fr-FR" b="1" dirty="0">
              <a:solidFill>
                <a:schemeClr val="accent6"/>
              </a:solidFill>
            </a:endParaRPr>
          </a:p>
          <a:p>
            <a:pPr marL="457200" lvl="1" indent="0">
              <a:buNone/>
            </a:pPr>
            <a:endParaRPr lang="fr-FR" dirty="0">
              <a:solidFill>
                <a:schemeClr val="accent6"/>
              </a:solidFill>
            </a:endParaRPr>
          </a:p>
          <a:p>
            <a:pPr lvl="1"/>
            <a:endParaRPr lang="fr-FR" dirty="0">
              <a:solidFill>
                <a:schemeClr val="accent6"/>
              </a:solidFill>
            </a:endParaRPr>
          </a:p>
          <a:p>
            <a:pPr marL="0" indent="0">
              <a:buNone/>
            </a:pPr>
            <a:endParaRPr lang="fr-FR" dirty="0">
              <a:solidFill>
                <a:schemeClr val="accent6"/>
              </a:solidFill>
            </a:endParaRPr>
          </a:p>
          <a:p>
            <a:endParaRPr lang="en-US" dirty="0"/>
          </a:p>
        </p:txBody>
      </p:sp>
    </p:spTree>
    <p:extLst>
      <p:ext uri="{BB962C8B-B14F-4D97-AF65-F5344CB8AC3E}">
        <p14:creationId xmlns:p14="http://schemas.microsoft.com/office/powerpoint/2010/main" val="13672457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99E8F-B6B3-0B6F-7D6B-18B4272C91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9C325-2ADF-F51B-E402-880B80C1D03C}"/>
              </a:ext>
            </a:extLst>
          </p:cNvPr>
          <p:cNvSpPr>
            <a:spLocks noGrp="1"/>
          </p:cNvSpPr>
          <p:nvPr>
            <p:ph type="title"/>
          </p:nvPr>
        </p:nvSpPr>
        <p:spPr>
          <a:xfrm>
            <a:off x="0" y="0"/>
            <a:ext cx="9144000" cy="908720"/>
          </a:xfrm>
        </p:spPr>
        <p:txBody>
          <a:bodyPr/>
          <a:lstStyle/>
          <a:p>
            <a:r>
              <a:rPr lang="fr-FR" dirty="0"/>
              <a:t>Combien de types de licences existe-t-il? </a:t>
            </a:r>
            <a:endParaRPr lang="en-US" dirty="0"/>
          </a:p>
        </p:txBody>
      </p:sp>
      <p:sp>
        <p:nvSpPr>
          <p:cNvPr id="3" name="Content Placeholder 2">
            <a:extLst>
              <a:ext uri="{FF2B5EF4-FFF2-40B4-BE49-F238E27FC236}">
                <a16:creationId xmlns:a16="http://schemas.microsoft.com/office/drawing/2014/main" id="{67B86891-157D-2AB7-0810-13C247C1CFBA}"/>
              </a:ext>
            </a:extLst>
          </p:cNvPr>
          <p:cNvSpPr>
            <a:spLocks noGrp="1"/>
          </p:cNvSpPr>
          <p:nvPr>
            <p:ph idx="1"/>
          </p:nvPr>
        </p:nvSpPr>
        <p:spPr>
          <a:xfrm>
            <a:off x="107504" y="1268760"/>
            <a:ext cx="8856984" cy="4857403"/>
          </a:xfrm>
        </p:spPr>
        <p:txBody>
          <a:bodyPr/>
          <a:lstStyle/>
          <a:p>
            <a:pPr marL="0" indent="0">
              <a:buNone/>
            </a:pPr>
            <a:endParaRPr lang="fr-FR" sz="800" dirty="0">
              <a:solidFill>
                <a:schemeClr val="accent6"/>
              </a:solidFill>
            </a:endParaRPr>
          </a:p>
          <a:p>
            <a:r>
              <a:rPr lang="fr-FR" b="1" dirty="0">
                <a:solidFill>
                  <a:schemeClr val="accent6"/>
                </a:solidFill>
              </a:rPr>
              <a:t>Licence sole (ou semi-exclusive) </a:t>
            </a:r>
            <a:r>
              <a:rPr lang="fr-FR" dirty="0">
                <a:solidFill>
                  <a:schemeClr val="accent6"/>
                </a:solidFill>
              </a:rPr>
              <a:t>:</a:t>
            </a:r>
          </a:p>
          <a:p>
            <a:pPr marL="0" indent="0">
              <a:buNone/>
            </a:pPr>
            <a:endParaRPr lang="fr-FR" dirty="0">
              <a:solidFill>
                <a:schemeClr val="accent6"/>
              </a:solidFill>
            </a:endParaRPr>
          </a:p>
          <a:p>
            <a:r>
              <a:rPr lang="fr-FR" dirty="0">
                <a:solidFill>
                  <a:schemeClr val="accent6"/>
                </a:solidFill>
              </a:rPr>
              <a:t>Un seul licencié  </a:t>
            </a:r>
          </a:p>
          <a:p>
            <a:r>
              <a:rPr lang="fr-FR" dirty="0">
                <a:solidFill>
                  <a:schemeClr val="accent6"/>
                </a:solidFill>
              </a:rPr>
              <a:t>Le titulaire </a:t>
            </a:r>
            <a:r>
              <a:rPr lang="fr-FR" u="sng" dirty="0">
                <a:solidFill>
                  <a:schemeClr val="accent6"/>
                </a:solidFill>
              </a:rPr>
              <a:t>peut aussi exploiter le brevet </a:t>
            </a:r>
          </a:p>
          <a:p>
            <a:r>
              <a:rPr lang="fr-FR" u="sng" dirty="0">
                <a:solidFill>
                  <a:schemeClr val="accent6"/>
                </a:solidFill>
              </a:rPr>
              <a:t>Il est situé entre la licence exclusive et la licence non exclusive</a:t>
            </a:r>
          </a:p>
          <a:p>
            <a:pPr marL="0" indent="0">
              <a:buNone/>
            </a:pPr>
            <a:endParaRPr lang="fr-FR" u="sng" dirty="0">
              <a:solidFill>
                <a:schemeClr val="accent6"/>
              </a:solidFill>
            </a:endParaRPr>
          </a:p>
          <a:p>
            <a:r>
              <a:rPr lang="fr-FR" dirty="0">
                <a:solidFill>
                  <a:schemeClr val="accent6"/>
                </a:solidFill>
              </a:rPr>
              <a:t>Une licence sole est donc un compromis entre </a:t>
            </a:r>
            <a:r>
              <a:rPr lang="fr-FR" u="sng" dirty="0">
                <a:solidFill>
                  <a:schemeClr val="accent6"/>
                </a:solidFill>
              </a:rPr>
              <a:t>exclusivité</a:t>
            </a:r>
            <a:r>
              <a:rPr lang="fr-FR" dirty="0">
                <a:solidFill>
                  <a:schemeClr val="accent6"/>
                </a:solidFill>
              </a:rPr>
              <a:t> et </a:t>
            </a:r>
            <a:r>
              <a:rPr lang="fr-FR" u="sng" dirty="0">
                <a:solidFill>
                  <a:schemeClr val="accent6"/>
                </a:solidFill>
              </a:rPr>
              <a:t>flexibilité, entre contrôle et rentabilité</a:t>
            </a:r>
            <a:br>
              <a:rPr lang="fr-FR" u="sng" dirty="0"/>
            </a:br>
            <a:endParaRPr lang="fr-FR" b="1" dirty="0">
              <a:solidFill>
                <a:schemeClr val="accent6"/>
              </a:solidFill>
            </a:endParaRPr>
          </a:p>
          <a:p>
            <a:pPr marL="457200" lvl="1" indent="0">
              <a:buNone/>
            </a:pPr>
            <a:endParaRPr lang="fr-FR" dirty="0">
              <a:solidFill>
                <a:schemeClr val="accent6"/>
              </a:solidFill>
            </a:endParaRPr>
          </a:p>
          <a:p>
            <a:pPr lvl="1"/>
            <a:endParaRPr lang="fr-FR" dirty="0">
              <a:solidFill>
                <a:schemeClr val="accent6"/>
              </a:solidFill>
            </a:endParaRPr>
          </a:p>
          <a:p>
            <a:pPr marL="0" indent="0">
              <a:buNone/>
            </a:pPr>
            <a:endParaRPr lang="fr-FR" dirty="0">
              <a:solidFill>
                <a:schemeClr val="accent6"/>
              </a:solidFill>
            </a:endParaRPr>
          </a:p>
          <a:p>
            <a:endParaRPr lang="en-US" dirty="0"/>
          </a:p>
        </p:txBody>
      </p:sp>
    </p:spTree>
    <p:extLst>
      <p:ext uri="{BB962C8B-B14F-4D97-AF65-F5344CB8AC3E}">
        <p14:creationId xmlns:p14="http://schemas.microsoft.com/office/powerpoint/2010/main" val="26490437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A00A6-CB63-E624-B686-14F808896F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A69847-7FD0-B09F-B3CC-AC2C10BDE76D}"/>
              </a:ext>
            </a:extLst>
          </p:cNvPr>
          <p:cNvSpPr>
            <a:spLocks noGrp="1"/>
          </p:cNvSpPr>
          <p:nvPr>
            <p:ph type="title"/>
          </p:nvPr>
        </p:nvSpPr>
        <p:spPr>
          <a:xfrm>
            <a:off x="0" y="0"/>
            <a:ext cx="9144000" cy="731837"/>
          </a:xfrm>
        </p:spPr>
        <p:txBody>
          <a:bodyPr/>
          <a:lstStyle/>
          <a:p>
            <a:r>
              <a:rPr lang="fr-FR" dirty="0"/>
              <a:t>Autres formes</a:t>
            </a:r>
            <a:r>
              <a:rPr lang="fr-FR" b="1" dirty="0"/>
              <a:t> importantes </a:t>
            </a:r>
            <a:endParaRPr lang="en-US" b="1" dirty="0"/>
          </a:p>
        </p:txBody>
      </p:sp>
      <p:sp>
        <p:nvSpPr>
          <p:cNvPr id="3" name="Content Placeholder 2">
            <a:extLst>
              <a:ext uri="{FF2B5EF4-FFF2-40B4-BE49-F238E27FC236}">
                <a16:creationId xmlns:a16="http://schemas.microsoft.com/office/drawing/2014/main" id="{308130E2-56D1-668F-CFEC-FCAF3A4FD1F9}"/>
              </a:ext>
            </a:extLst>
          </p:cNvPr>
          <p:cNvSpPr>
            <a:spLocks noGrp="1"/>
          </p:cNvSpPr>
          <p:nvPr>
            <p:ph idx="1"/>
          </p:nvPr>
        </p:nvSpPr>
        <p:spPr>
          <a:xfrm>
            <a:off x="107504" y="836712"/>
            <a:ext cx="8856984" cy="5289451"/>
          </a:xfrm>
        </p:spPr>
        <p:txBody>
          <a:bodyPr/>
          <a:lstStyle/>
          <a:p>
            <a:pPr marL="0" indent="0">
              <a:buNone/>
            </a:pPr>
            <a:endParaRPr lang="fr-FR" sz="800" dirty="0">
              <a:solidFill>
                <a:schemeClr val="accent6"/>
              </a:solidFill>
            </a:endParaRPr>
          </a:p>
          <a:p>
            <a:r>
              <a:rPr lang="fr-FR" b="1" dirty="0">
                <a:solidFill>
                  <a:schemeClr val="accent6"/>
                </a:solidFill>
              </a:rPr>
              <a:t>Licence croisée (cross-</a:t>
            </a:r>
            <a:r>
              <a:rPr lang="fr-FR" b="1" dirty="0" err="1">
                <a:solidFill>
                  <a:schemeClr val="accent6"/>
                </a:solidFill>
              </a:rPr>
              <a:t>licensing</a:t>
            </a:r>
            <a:r>
              <a:rPr lang="fr-FR" b="1" dirty="0">
                <a:solidFill>
                  <a:schemeClr val="accent6"/>
                </a:solidFill>
              </a:rPr>
              <a:t>) </a:t>
            </a:r>
            <a:r>
              <a:rPr lang="fr-FR" dirty="0">
                <a:solidFill>
                  <a:schemeClr val="accent6"/>
                </a:solidFill>
              </a:rPr>
              <a:t>: échanges de brevets c-à-d de technologies entre entreprises (pour remédier à une pratique jugée anticoncurrentielle, Voir Article 31 lettre k et l de l’Accord sur les ADPIC: cas de liberté d’exploitation ou FTO)</a:t>
            </a:r>
          </a:p>
          <a:p>
            <a:pPr marL="0" indent="0">
              <a:buNone/>
            </a:pPr>
            <a:endParaRPr lang="fr-FR" sz="800" dirty="0">
              <a:solidFill>
                <a:schemeClr val="accent6"/>
              </a:solidFill>
            </a:endParaRPr>
          </a:p>
          <a:p>
            <a:r>
              <a:rPr lang="fr-FR" b="1" dirty="0">
                <a:solidFill>
                  <a:schemeClr val="accent6"/>
                </a:solidFill>
              </a:rPr>
              <a:t>Sous-licence</a:t>
            </a:r>
            <a:r>
              <a:rPr lang="fr-FR" dirty="0">
                <a:solidFill>
                  <a:schemeClr val="accent6"/>
                </a:solidFill>
              </a:rPr>
              <a:t>: le licencié peut accorder des licences à d’autres</a:t>
            </a:r>
          </a:p>
          <a:p>
            <a:pPr marL="0" indent="0">
              <a:buNone/>
            </a:pPr>
            <a:endParaRPr lang="fr-FR" sz="800" dirty="0">
              <a:solidFill>
                <a:schemeClr val="accent6"/>
              </a:solidFill>
            </a:endParaRPr>
          </a:p>
          <a:p>
            <a:r>
              <a:rPr lang="fr-FR" b="1" dirty="0">
                <a:solidFill>
                  <a:schemeClr val="accent6"/>
                </a:solidFill>
              </a:rPr>
              <a:t>Licence obligatoire</a:t>
            </a:r>
            <a:r>
              <a:rPr lang="fr-FR" dirty="0">
                <a:solidFill>
                  <a:schemeClr val="accent6"/>
                </a:solidFill>
              </a:rPr>
              <a:t>: imposée par l’Etat (cas rares, intérêt public)</a:t>
            </a:r>
          </a:p>
          <a:p>
            <a:pPr marL="0" indent="0">
              <a:buNone/>
            </a:pPr>
            <a:endParaRPr lang="fr-FR" sz="800" dirty="0">
              <a:solidFill>
                <a:schemeClr val="accent6"/>
              </a:solidFill>
            </a:endParaRPr>
          </a:p>
          <a:p>
            <a:r>
              <a:rPr lang="fr-FR" b="1" dirty="0">
                <a:solidFill>
                  <a:schemeClr val="accent6"/>
                </a:solidFill>
              </a:rPr>
              <a:t>Licence territoriale</a:t>
            </a:r>
            <a:r>
              <a:rPr lang="fr-FR" dirty="0">
                <a:solidFill>
                  <a:schemeClr val="accent6"/>
                </a:solidFill>
              </a:rPr>
              <a:t>: limitée à </a:t>
            </a:r>
            <a:r>
              <a:rPr lang="fr-FR" b="1" dirty="0">
                <a:solidFill>
                  <a:schemeClr val="accent6"/>
                </a:solidFill>
              </a:rPr>
              <a:t>un</a:t>
            </a:r>
            <a:r>
              <a:rPr lang="fr-FR" dirty="0">
                <a:solidFill>
                  <a:schemeClr val="accent6"/>
                </a:solidFill>
              </a:rPr>
              <a:t> </a:t>
            </a:r>
            <a:r>
              <a:rPr lang="fr-FR" b="1" dirty="0">
                <a:solidFill>
                  <a:schemeClr val="accent6"/>
                </a:solidFill>
              </a:rPr>
              <a:t>pays</a:t>
            </a:r>
            <a:r>
              <a:rPr lang="fr-FR" dirty="0">
                <a:solidFill>
                  <a:schemeClr val="accent6"/>
                </a:solidFill>
              </a:rPr>
              <a:t> ou à </a:t>
            </a:r>
            <a:r>
              <a:rPr lang="fr-FR" b="1" dirty="0">
                <a:solidFill>
                  <a:schemeClr val="accent6"/>
                </a:solidFill>
              </a:rPr>
              <a:t>une zone</a:t>
            </a:r>
          </a:p>
          <a:p>
            <a:pPr marL="0" indent="0">
              <a:buNone/>
            </a:pPr>
            <a:r>
              <a:rPr lang="fr-FR" sz="800" b="1" dirty="0">
                <a:solidFill>
                  <a:schemeClr val="accent6"/>
                </a:solidFill>
              </a:rPr>
              <a:t> </a:t>
            </a:r>
            <a:endParaRPr lang="fr-FR" sz="800" b="1" u="sng" dirty="0">
              <a:solidFill>
                <a:schemeClr val="accent6"/>
              </a:solidFill>
            </a:endParaRPr>
          </a:p>
          <a:p>
            <a:r>
              <a:rPr lang="fr-FR" b="1" dirty="0">
                <a:solidFill>
                  <a:schemeClr val="accent6"/>
                </a:solidFill>
              </a:rPr>
              <a:t>Une licence sectorielle</a:t>
            </a:r>
            <a:r>
              <a:rPr lang="fr-FR" dirty="0">
                <a:solidFill>
                  <a:schemeClr val="accent6"/>
                </a:solidFill>
              </a:rPr>
              <a:t>: limitée à </a:t>
            </a:r>
            <a:r>
              <a:rPr lang="fr-FR" b="1" dirty="0">
                <a:solidFill>
                  <a:schemeClr val="accent6"/>
                </a:solidFill>
              </a:rPr>
              <a:t>un</a:t>
            </a:r>
            <a:r>
              <a:rPr lang="fr-FR" dirty="0">
                <a:solidFill>
                  <a:schemeClr val="accent6"/>
                </a:solidFill>
              </a:rPr>
              <a:t> </a:t>
            </a:r>
            <a:r>
              <a:rPr lang="fr-FR" b="1" dirty="0">
                <a:solidFill>
                  <a:schemeClr val="accent6"/>
                </a:solidFill>
              </a:rPr>
              <a:t>domaine d’application</a:t>
            </a:r>
            <a:br>
              <a:rPr lang="fr-FR" u="sng" dirty="0"/>
            </a:br>
            <a:endParaRPr lang="fr-FR" b="1" dirty="0">
              <a:solidFill>
                <a:schemeClr val="accent6"/>
              </a:solidFill>
            </a:endParaRPr>
          </a:p>
          <a:p>
            <a:pPr marL="457200" lvl="1" indent="0">
              <a:buNone/>
            </a:pPr>
            <a:endParaRPr lang="fr-FR" dirty="0">
              <a:solidFill>
                <a:schemeClr val="accent6"/>
              </a:solidFill>
            </a:endParaRPr>
          </a:p>
          <a:p>
            <a:pPr lvl="1"/>
            <a:endParaRPr lang="fr-FR" dirty="0">
              <a:solidFill>
                <a:schemeClr val="accent6"/>
              </a:solidFill>
            </a:endParaRPr>
          </a:p>
          <a:p>
            <a:pPr marL="0" indent="0">
              <a:buNone/>
            </a:pPr>
            <a:endParaRPr lang="fr-FR" dirty="0">
              <a:solidFill>
                <a:schemeClr val="accent6"/>
              </a:solidFill>
            </a:endParaRPr>
          </a:p>
          <a:p>
            <a:endParaRPr lang="en-US" dirty="0"/>
          </a:p>
        </p:txBody>
      </p:sp>
    </p:spTree>
    <p:extLst>
      <p:ext uri="{BB962C8B-B14F-4D97-AF65-F5344CB8AC3E}">
        <p14:creationId xmlns:p14="http://schemas.microsoft.com/office/powerpoint/2010/main" val="20346947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630A8-256C-EE78-5E56-D71CB7946F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678239-D049-17D6-DC2A-1973A3E646A8}"/>
              </a:ext>
            </a:extLst>
          </p:cNvPr>
          <p:cNvSpPr>
            <a:spLocks noGrp="1"/>
          </p:cNvSpPr>
          <p:nvPr>
            <p:ph type="title"/>
          </p:nvPr>
        </p:nvSpPr>
        <p:spPr>
          <a:xfrm>
            <a:off x="0" y="1"/>
            <a:ext cx="9144000" cy="476672"/>
          </a:xfrm>
        </p:spPr>
        <p:txBody>
          <a:bodyPr/>
          <a:lstStyle/>
          <a:p>
            <a:r>
              <a:rPr lang="fr-FR" dirty="0"/>
              <a:t>Les modèles de rémunération </a:t>
            </a:r>
            <a:endParaRPr lang="en-US" dirty="0"/>
          </a:p>
        </p:txBody>
      </p:sp>
      <p:sp>
        <p:nvSpPr>
          <p:cNvPr id="3" name="Content Placeholder 2">
            <a:extLst>
              <a:ext uri="{FF2B5EF4-FFF2-40B4-BE49-F238E27FC236}">
                <a16:creationId xmlns:a16="http://schemas.microsoft.com/office/drawing/2014/main" id="{6BCE5FE5-751D-57DA-C1D5-C3A1AF83AA11}"/>
              </a:ext>
            </a:extLst>
          </p:cNvPr>
          <p:cNvSpPr>
            <a:spLocks noGrp="1"/>
          </p:cNvSpPr>
          <p:nvPr>
            <p:ph idx="1"/>
          </p:nvPr>
        </p:nvSpPr>
        <p:spPr>
          <a:xfrm>
            <a:off x="0" y="476673"/>
            <a:ext cx="9144000" cy="6381327"/>
          </a:xfrm>
        </p:spPr>
        <p:txBody>
          <a:bodyPr/>
          <a:lstStyle/>
          <a:p>
            <a:pPr marL="0" indent="0">
              <a:buNone/>
            </a:pPr>
            <a:endParaRPr lang="fr-FR" sz="800" dirty="0">
              <a:solidFill>
                <a:schemeClr val="accent6"/>
              </a:solidFill>
            </a:endParaRPr>
          </a:p>
          <a:p>
            <a:r>
              <a:rPr lang="fr-FR" b="1" dirty="0">
                <a:solidFill>
                  <a:schemeClr val="accent6"/>
                </a:solidFill>
              </a:rPr>
              <a:t>Redevances/Royalties (% du chiffre d’affaires c’est-à-dire du montant total des ventes réalisées sur une période donnée: jour, mois, année; c’est l’argent que l’entreprise encaisse grâce à ses clients </a:t>
            </a:r>
            <a:r>
              <a:rPr lang="fr-FR" b="1" u="sng" dirty="0">
                <a:solidFill>
                  <a:schemeClr val="accent6"/>
                </a:solidFill>
              </a:rPr>
              <a:t>avant</a:t>
            </a:r>
            <a:r>
              <a:rPr lang="fr-FR" b="1" dirty="0">
                <a:solidFill>
                  <a:schemeClr val="accent6"/>
                </a:solidFill>
              </a:rPr>
              <a:t> de retirer les dépenses; ATTENTION: le chiffre d’affaires n’est pas le bénéfice. Pour avoir le bénéfice, il faut enlever les coûts des produits, salaires, transport, etc. A retenir: Bénéfice = Chiffres d’Affaires - Dépenses)</a:t>
            </a:r>
            <a:endParaRPr lang="fr-FR" dirty="0">
              <a:solidFill>
                <a:schemeClr val="accent6"/>
              </a:solidFill>
            </a:endParaRPr>
          </a:p>
          <a:p>
            <a:pPr marL="0" indent="0">
              <a:buNone/>
            </a:pPr>
            <a:endParaRPr lang="fr-FR" sz="800" dirty="0">
              <a:solidFill>
                <a:schemeClr val="accent6"/>
              </a:solidFill>
            </a:endParaRPr>
          </a:p>
          <a:p>
            <a:r>
              <a:rPr lang="fr-FR" b="1" dirty="0">
                <a:solidFill>
                  <a:schemeClr val="accent6"/>
                </a:solidFill>
              </a:rPr>
              <a:t>Paiement forfaitaire (lump </a:t>
            </a:r>
            <a:r>
              <a:rPr lang="fr-FR" b="1" dirty="0" err="1">
                <a:solidFill>
                  <a:schemeClr val="accent6"/>
                </a:solidFill>
              </a:rPr>
              <a:t>sum</a:t>
            </a:r>
            <a:r>
              <a:rPr lang="fr-FR" b="1" dirty="0">
                <a:solidFill>
                  <a:schemeClr val="accent6"/>
                </a:solidFill>
              </a:rPr>
              <a:t>)</a:t>
            </a:r>
            <a:endParaRPr lang="fr-FR" dirty="0">
              <a:solidFill>
                <a:schemeClr val="accent6"/>
              </a:solidFill>
            </a:endParaRPr>
          </a:p>
          <a:p>
            <a:pPr marL="0" indent="0">
              <a:buNone/>
            </a:pPr>
            <a:endParaRPr lang="fr-FR" sz="800" dirty="0">
              <a:solidFill>
                <a:schemeClr val="accent6"/>
              </a:solidFill>
            </a:endParaRPr>
          </a:p>
          <a:p>
            <a:r>
              <a:rPr lang="fr-FR" b="1" dirty="0">
                <a:solidFill>
                  <a:schemeClr val="accent6"/>
                </a:solidFill>
              </a:rPr>
              <a:t>Paiement mixte</a:t>
            </a:r>
            <a:r>
              <a:rPr lang="fr-FR" dirty="0">
                <a:solidFill>
                  <a:schemeClr val="accent6"/>
                </a:solidFill>
              </a:rPr>
              <a:t>: C’est, en pratique, le plus fréquent (voir diapositive suivante)</a:t>
            </a:r>
          </a:p>
          <a:p>
            <a:pPr marL="0" indent="0">
              <a:buNone/>
            </a:pPr>
            <a:endParaRPr lang="fr-FR" sz="800" dirty="0">
              <a:solidFill>
                <a:schemeClr val="accent6"/>
              </a:solidFill>
            </a:endParaRPr>
          </a:p>
          <a:p>
            <a:r>
              <a:rPr lang="fr-FR" b="1" u="sng" dirty="0">
                <a:solidFill>
                  <a:schemeClr val="accent6"/>
                </a:solidFill>
              </a:rPr>
              <a:t>Minimum garanti: </a:t>
            </a:r>
            <a:r>
              <a:rPr lang="fr-FR" dirty="0">
                <a:solidFill>
                  <a:schemeClr val="accent6"/>
                </a:solidFill>
              </a:rPr>
              <a:t>somme d’argent que le licencié s’engage à payer au titulaire du brevet, quoi qu’il arrive, même si l’exploitation de la licence ne génère pas les revenus espérés</a:t>
            </a:r>
          </a:p>
          <a:p>
            <a:r>
              <a:rPr lang="fr-FR" b="1" dirty="0">
                <a:solidFill>
                  <a:schemeClr val="accent6"/>
                </a:solidFill>
              </a:rPr>
              <a:t>Point clé: </a:t>
            </a:r>
            <a:r>
              <a:rPr lang="fr-FR" dirty="0">
                <a:solidFill>
                  <a:schemeClr val="accent6"/>
                </a:solidFill>
              </a:rPr>
              <a:t>aligner les intérêts des deux parties</a:t>
            </a:r>
            <a:br>
              <a:rPr lang="fr-FR" u="sng" dirty="0"/>
            </a:br>
            <a:endParaRPr lang="fr-FR" b="1" dirty="0">
              <a:solidFill>
                <a:schemeClr val="accent6"/>
              </a:solidFill>
            </a:endParaRPr>
          </a:p>
          <a:p>
            <a:pPr marL="457200" lvl="1" indent="0">
              <a:buNone/>
            </a:pPr>
            <a:endParaRPr lang="fr-FR" dirty="0">
              <a:solidFill>
                <a:schemeClr val="accent6"/>
              </a:solidFill>
            </a:endParaRPr>
          </a:p>
          <a:p>
            <a:pPr lvl="1"/>
            <a:endParaRPr lang="fr-FR" dirty="0">
              <a:solidFill>
                <a:schemeClr val="accent6"/>
              </a:solidFill>
            </a:endParaRPr>
          </a:p>
          <a:p>
            <a:pPr marL="0" indent="0">
              <a:buNone/>
            </a:pPr>
            <a:endParaRPr lang="fr-FR" dirty="0">
              <a:solidFill>
                <a:schemeClr val="accent6"/>
              </a:solidFill>
            </a:endParaRPr>
          </a:p>
          <a:p>
            <a:endParaRPr lang="en-US" dirty="0"/>
          </a:p>
        </p:txBody>
      </p:sp>
    </p:spTree>
    <p:extLst>
      <p:ext uri="{BB962C8B-B14F-4D97-AF65-F5344CB8AC3E}">
        <p14:creationId xmlns:p14="http://schemas.microsoft.com/office/powerpoint/2010/main" val="4185631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83ADD-D52B-9D2C-F28F-1D9F3AB1AF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07DDD5-3710-265C-BF61-8010CFC58BD0}"/>
              </a:ext>
            </a:extLst>
          </p:cNvPr>
          <p:cNvSpPr>
            <a:spLocks noGrp="1"/>
          </p:cNvSpPr>
          <p:nvPr>
            <p:ph type="title"/>
          </p:nvPr>
        </p:nvSpPr>
        <p:spPr>
          <a:xfrm>
            <a:off x="0" y="0"/>
            <a:ext cx="9108504" cy="731837"/>
          </a:xfrm>
        </p:spPr>
        <p:txBody>
          <a:bodyPr/>
          <a:lstStyle/>
          <a:p>
            <a:br>
              <a:rPr lang="en-US" sz="3200" dirty="0">
                <a:solidFill>
                  <a:schemeClr val="accent6"/>
                </a:solidFill>
              </a:rPr>
            </a:br>
            <a:r>
              <a:rPr lang="en-US" sz="3200" dirty="0">
                <a:solidFill>
                  <a:schemeClr val="accent6"/>
                </a:solidFill>
              </a:rPr>
              <a:t>Le </a:t>
            </a:r>
            <a:r>
              <a:rPr lang="en-US" sz="3200" dirty="0" err="1">
                <a:solidFill>
                  <a:schemeClr val="accent6"/>
                </a:solidFill>
              </a:rPr>
              <a:t>Japon</a:t>
            </a:r>
            <a:r>
              <a:rPr lang="en-US" sz="3200" dirty="0">
                <a:solidFill>
                  <a:schemeClr val="accent6"/>
                </a:solidFill>
              </a:rPr>
              <a:t>: Le Phénix qui </a:t>
            </a:r>
            <a:r>
              <a:rPr lang="en-US" sz="3200" dirty="0" err="1">
                <a:solidFill>
                  <a:schemeClr val="accent6"/>
                </a:solidFill>
              </a:rPr>
              <a:t>renaît</a:t>
            </a:r>
            <a:r>
              <a:rPr lang="en-US" sz="3200" dirty="0">
                <a:solidFill>
                  <a:schemeClr val="accent6"/>
                </a:solidFill>
              </a:rPr>
              <a:t> des </a:t>
            </a:r>
            <a:r>
              <a:rPr lang="en-US" sz="3200">
                <a:solidFill>
                  <a:schemeClr val="accent6"/>
                </a:solidFill>
              </a:rPr>
              <a:t>cendres</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9C4F97EC-A873-9F9D-E55D-3318A44AC1A5}"/>
              </a:ext>
            </a:extLst>
          </p:cNvPr>
          <p:cNvSpPr>
            <a:spLocks noGrp="1"/>
          </p:cNvSpPr>
          <p:nvPr>
            <p:ph idx="1"/>
          </p:nvPr>
        </p:nvSpPr>
        <p:spPr>
          <a:xfrm>
            <a:off x="35496" y="908720"/>
            <a:ext cx="9073008" cy="5832648"/>
          </a:xfrm>
        </p:spPr>
        <p:txBody>
          <a:bodyPr/>
          <a:lstStyle/>
          <a:p>
            <a:pPr algn="just"/>
            <a:r>
              <a:rPr lang="fr-FR" sz="4000" dirty="0">
                <a:solidFill>
                  <a:srgbClr val="002060"/>
                </a:solidFill>
              </a:rPr>
              <a:t>La période 1950-1980: Le Japan Patent Office (Office Japonais des brevets) passe d’une institution reconstruite à </a:t>
            </a:r>
            <a:r>
              <a:rPr lang="fr-FR" sz="4000" b="1" dirty="0">
                <a:solidFill>
                  <a:srgbClr val="002060"/>
                </a:solidFill>
              </a:rPr>
              <a:t>un pilier stratégique de l’innovation japonaise</a:t>
            </a:r>
            <a:r>
              <a:rPr lang="fr-FR" sz="4000" dirty="0">
                <a:solidFill>
                  <a:srgbClr val="002060"/>
                </a:solidFill>
              </a:rPr>
              <a:t>, </a:t>
            </a:r>
            <a:r>
              <a:rPr lang="fr-FR" sz="4000" b="1" dirty="0">
                <a:solidFill>
                  <a:srgbClr val="002060"/>
                </a:solidFill>
              </a:rPr>
              <a:t>accompagnant la montée du Japon comme puissance industrielle mondiale</a:t>
            </a:r>
            <a:r>
              <a:rPr lang="fr-FR" sz="4000" dirty="0">
                <a:solidFill>
                  <a:srgbClr val="002060"/>
                </a:solidFill>
              </a:rPr>
              <a:t>!</a:t>
            </a:r>
          </a:p>
        </p:txBody>
      </p:sp>
    </p:spTree>
    <p:extLst>
      <p:ext uri="{BB962C8B-B14F-4D97-AF65-F5344CB8AC3E}">
        <p14:creationId xmlns:p14="http://schemas.microsoft.com/office/powerpoint/2010/main" val="33250182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A9014-4551-BA05-6150-E5F8877E4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DEE8B-679E-D74E-E9E7-21FB9752B6C8}"/>
              </a:ext>
            </a:extLst>
          </p:cNvPr>
          <p:cNvSpPr>
            <a:spLocks noGrp="1"/>
          </p:cNvSpPr>
          <p:nvPr>
            <p:ph type="title"/>
          </p:nvPr>
        </p:nvSpPr>
        <p:spPr>
          <a:xfrm>
            <a:off x="0" y="0"/>
            <a:ext cx="9144000" cy="1052736"/>
          </a:xfrm>
        </p:spPr>
        <p:txBody>
          <a:bodyPr/>
          <a:lstStyle/>
          <a:p>
            <a:r>
              <a:rPr lang="fr-FR" dirty="0"/>
              <a:t>Les modèles de rémunération (paiement mixte) </a:t>
            </a:r>
            <a:endParaRPr lang="en-US" dirty="0"/>
          </a:p>
        </p:txBody>
      </p:sp>
      <p:sp>
        <p:nvSpPr>
          <p:cNvPr id="3" name="Content Placeholder 2">
            <a:extLst>
              <a:ext uri="{FF2B5EF4-FFF2-40B4-BE49-F238E27FC236}">
                <a16:creationId xmlns:a16="http://schemas.microsoft.com/office/drawing/2014/main" id="{85CCB542-49EC-470C-E811-7A49ABD622AC}"/>
              </a:ext>
            </a:extLst>
          </p:cNvPr>
          <p:cNvSpPr>
            <a:spLocks noGrp="1"/>
          </p:cNvSpPr>
          <p:nvPr>
            <p:ph idx="1"/>
          </p:nvPr>
        </p:nvSpPr>
        <p:spPr>
          <a:xfrm>
            <a:off x="0" y="836712"/>
            <a:ext cx="9144000" cy="6021288"/>
          </a:xfrm>
        </p:spPr>
        <p:txBody>
          <a:bodyPr/>
          <a:lstStyle/>
          <a:p>
            <a:pPr marL="0" indent="0">
              <a:buNone/>
            </a:pPr>
            <a:endParaRPr lang="fr-FR" sz="800" dirty="0">
              <a:solidFill>
                <a:schemeClr val="accent6"/>
              </a:solidFill>
            </a:endParaRPr>
          </a:p>
          <a:p>
            <a:pPr marL="0" indent="0">
              <a:buNone/>
            </a:pPr>
            <a:endParaRPr lang="fr-FR" sz="800" dirty="0">
              <a:solidFill>
                <a:schemeClr val="accent6"/>
              </a:solidFill>
            </a:endParaRPr>
          </a:p>
          <a:p>
            <a:r>
              <a:rPr lang="fr-FR" b="1" dirty="0">
                <a:solidFill>
                  <a:schemeClr val="accent6"/>
                </a:solidFill>
              </a:rPr>
              <a:t>Dans le cadre d’une licence de brevet, un paiement mixte signifie que la rémunération du titulaire du brevet est composée de plusieurs éléments différents, et pas d’un seul type de paiement</a:t>
            </a:r>
            <a:endParaRPr lang="fr-FR" dirty="0">
              <a:solidFill>
                <a:schemeClr val="accent6"/>
              </a:solidFill>
            </a:endParaRPr>
          </a:p>
          <a:p>
            <a:pPr marL="0" indent="0">
              <a:buNone/>
            </a:pPr>
            <a:endParaRPr lang="fr-FR" sz="800" dirty="0">
              <a:solidFill>
                <a:schemeClr val="accent6"/>
              </a:solidFill>
            </a:endParaRPr>
          </a:p>
          <a:p>
            <a:r>
              <a:rPr lang="fr-FR" dirty="0">
                <a:solidFill>
                  <a:schemeClr val="accent6"/>
                </a:solidFill>
              </a:rPr>
              <a:t>Concrètement, l’entreprise qui exploite le brevet (le licencié) peut payer:</a:t>
            </a:r>
          </a:p>
          <a:p>
            <a:pPr lvl="1"/>
            <a:r>
              <a:rPr lang="fr-FR" dirty="0">
                <a:solidFill>
                  <a:schemeClr val="accent6"/>
                </a:solidFill>
              </a:rPr>
              <a:t>1. </a:t>
            </a:r>
            <a:r>
              <a:rPr lang="fr-FR" b="1" dirty="0">
                <a:solidFill>
                  <a:schemeClr val="accent6"/>
                </a:solidFill>
              </a:rPr>
              <a:t>Une somme </a:t>
            </a:r>
            <a:r>
              <a:rPr lang="fr-FR" dirty="0">
                <a:solidFill>
                  <a:schemeClr val="accent6"/>
                </a:solidFill>
              </a:rPr>
              <a:t>d’argent fixe (forfaitaire) appelée souvent redevance initiale ou lump </a:t>
            </a:r>
            <a:r>
              <a:rPr lang="fr-FR" dirty="0" err="1">
                <a:solidFill>
                  <a:schemeClr val="accent6"/>
                </a:solidFill>
              </a:rPr>
              <a:t>sum</a:t>
            </a:r>
            <a:r>
              <a:rPr lang="fr-FR" dirty="0">
                <a:solidFill>
                  <a:schemeClr val="accent6"/>
                </a:solidFill>
              </a:rPr>
              <a:t> (payée une seule fois ou en plusieurs fois)</a:t>
            </a:r>
          </a:p>
          <a:p>
            <a:pPr lvl="1"/>
            <a:r>
              <a:rPr lang="fr-FR" dirty="0">
                <a:solidFill>
                  <a:schemeClr val="accent6"/>
                </a:solidFill>
              </a:rPr>
              <a:t>2. </a:t>
            </a:r>
            <a:r>
              <a:rPr lang="fr-FR" b="1" dirty="0">
                <a:solidFill>
                  <a:schemeClr val="accent6"/>
                </a:solidFill>
              </a:rPr>
              <a:t>Des redevances variables </a:t>
            </a:r>
            <a:r>
              <a:rPr lang="fr-FR" dirty="0">
                <a:solidFill>
                  <a:schemeClr val="accent6"/>
                </a:solidFill>
              </a:rPr>
              <a:t>(royalties) calculées en fonction du chiffre d’affaires généré ou du nombre d’unités vendues</a:t>
            </a:r>
          </a:p>
          <a:p>
            <a:r>
              <a:rPr lang="fr-FR" dirty="0">
                <a:solidFill>
                  <a:schemeClr val="accent6"/>
                </a:solidFill>
              </a:rPr>
              <a:t>N.B. Lorsqu’on combine </a:t>
            </a:r>
            <a:r>
              <a:rPr lang="fr-FR" b="1" dirty="0">
                <a:solidFill>
                  <a:schemeClr val="accent6"/>
                </a:solidFill>
              </a:rPr>
              <a:t>ces deux types</a:t>
            </a:r>
            <a:r>
              <a:rPr lang="fr-FR" dirty="0">
                <a:solidFill>
                  <a:schemeClr val="accent6"/>
                </a:solidFill>
              </a:rPr>
              <a:t>, on parle alors de </a:t>
            </a:r>
            <a:r>
              <a:rPr lang="fr-FR" b="1" dirty="0">
                <a:solidFill>
                  <a:schemeClr val="accent6"/>
                </a:solidFill>
              </a:rPr>
              <a:t>paiement mixte</a:t>
            </a:r>
          </a:p>
          <a:p>
            <a:pPr marL="457200" lvl="1" indent="0">
              <a:buNone/>
            </a:pPr>
            <a:endParaRPr lang="fr-FR" dirty="0">
              <a:solidFill>
                <a:schemeClr val="accent6"/>
              </a:solidFill>
            </a:endParaRPr>
          </a:p>
          <a:p>
            <a:pPr lvl="1"/>
            <a:endParaRPr lang="fr-FR" dirty="0">
              <a:solidFill>
                <a:schemeClr val="accent6"/>
              </a:solidFill>
            </a:endParaRPr>
          </a:p>
          <a:p>
            <a:pPr marL="0" indent="0">
              <a:buNone/>
            </a:pPr>
            <a:endParaRPr lang="fr-FR" dirty="0">
              <a:solidFill>
                <a:schemeClr val="accent6"/>
              </a:solidFill>
            </a:endParaRPr>
          </a:p>
          <a:p>
            <a:endParaRPr lang="en-US" dirty="0"/>
          </a:p>
        </p:txBody>
      </p:sp>
    </p:spTree>
    <p:extLst>
      <p:ext uri="{BB962C8B-B14F-4D97-AF65-F5344CB8AC3E}">
        <p14:creationId xmlns:p14="http://schemas.microsoft.com/office/powerpoint/2010/main" val="21210830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1CDDD-5A97-C2B0-8C5B-EF92CCE7B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2B6B4-4DB3-9873-24D5-18620677F8CB}"/>
              </a:ext>
            </a:extLst>
          </p:cNvPr>
          <p:cNvSpPr>
            <a:spLocks noGrp="1"/>
          </p:cNvSpPr>
          <p:nvPr>
            <p:ph type="title"/>
          </p:nvPr>
        </p:nvSpPr>
        <p:spPr>
          <a:xfrm>
            <a:off x="0" y="0"/>
            <a:ext cx="9144000" cy="1052736"/>
          </a:xfrm>
        </p:spPr>
        <p:txBody>
          <a:bodyPr/>
          <a:lstStyle/>
          <a:p>
            <a:r>
              <a:rPr lang="fr-FR" dirty="0"/>
              <a:t>Les modèles de rémunération: paiement mixte</a:t>
            </a:r>
            <a:endParaRPr lang="en-US" dirty="0"/>
          </a:p>
        </p:txBody>
      </p:sp>
      <p:sp>
        <p:nvSpPr>
          <p:cNvPr id="3" name="Content Placeholder 2">
            <a:extLst>
              <a:ext uri="{FF2B5EF4-FFF2-40B4-BE49-F238E27FC236}">
                <a16:creationId xmlns:a16="http://schemas.microsoft.com/office/drawing/2014/main" id="{34568C3F-2350-B987-0E2E-C42CBF4F57FE}"/>
              </a:ext>
            </a:extLst>
          </p:cNvPr>
          <p:cNvSpPr>
            <a:spLocks noGrp="1"/>
          </p:cNvSpPr>
          <p:nvPr>
            <p:ph idx="1"/>
          </p:nvPr>
        </p:nvSpPr>
        <p:spPr>
          <a:xfrm>
            <a:off x="0" y="1052736"/>
            <a:ext cx="9144000" cy="5805264"/>
          </a:xfrm>
        </p:spPr>
        <p:txBody>
          <a:bodyPr/>
          <a:lstStyle/>
          <a:p>
            <a:pPr marL="0" indent="0">
              <a:buNone/>
            </a:pPr>
            <a:endParaRPr lang="fr-FR" sz="800" dirty="0">
              <a:solidFill>
                <a:schemeClr val="accent6"/>
              </a:solidFill>
            </a:endParaRPr>
          </a:p>
          <a:p>
            <a:pPr marL="0" indent="0">
              <a:buNone/>
            </a:pPr>
            <a:endParaRPr lang="fr-FR" sz="800" dirty="0">
              <a:solidFill>
                <a:schemeClr val="accent6"/>
              </a:solidFill>
            </a:endParaRPr>
          </a:p>
          <a:p>
            <a:r>
              <a:rPr lang="fr-FR" b="1" dirty="0">
                <a:solidFill>
                  <a:schemeClr val="accent6"/>
                </a:solidFill>
              </a:rPr>
              <a:t>Exemple:</a:t>
            </a:r>
            <a:endParaRPr lang="fr-FR" dirty="0">
              <a:solidFill>
                <a:schemeClr val="accent6"/>
              </a:solidFill>
            </a:endParaRPr>
          </a:p>
          <a:p>
            <a:pPr marL="0" indent="0">
              <a:buNone/>
            </a:pPr>
            <a:endParaRPr lang="fr-FR" sz="800" dirty="0">
              <a:solidFill>
                <a:schemeClr val="accent6"/>
              </a:solidFill>
            </a:endParaRPr>
          </a:p>
          <a:p>
            <a:r>
              <a:rPr lang="fr-FR" dirty="0">
                <a:solidFill>
                  <a:schemeClr val="accent6"/>
                </a:solidFill>
              </a:rPr>
              <a:t>Un chercheur congolais détenteur d’un brevet accorde une licence à une entreprise:</a:t>
            </a:r>
          </a:p>
          <a:p>
            <a:r>
              <a:rPr lang="fr-FR" dirty="0">
                <a:solidFill>
                  <a:schemeClr val="accent6"/>
                </a:solidFill>
              </a:rPr>
              <a:t>Cette entreprise lui paie :</a:t>
            </a:r>
          </a:p>
          <a:p>
            <a:pPr lvl="1"/>
            <a:r>
              <a:rPr lang="fr-FR" dirty="0">
                <a:solidFill>
                  <a:schemeClr val="accent6"/>
                </a:solidFill>
              </a:rPr>
              <a:t>1. </a:t>
            </a:r>
            <a:r>
              <a:rPr lang="fr-FR" b="1" dirty="0">
                <a:solidFill>
                  <a:schemeClr val="accent6"/>
                </a:solidFill>
              </a:rPr>
              <a:t>Une somme </a:t>
            </a:r>
            <a:r>
              <a:rPr lang="fr-FR" dirty="0">
                <a:solidFill>
                  <a:schemeClr val="accent6"/>
                </a:solidFill>
              </a:rPr>
              <a:t>d’argent fixe (forfaitaire) de 20 000 000 FC  </a:t>
            </a:r>
            <a:r>
              <a:rPr lang="fr-FR" b="1" dirty="0">
                <a:solidFill>
                  <a:schemeClr val="accent6"/>
                </a:solidFill>
              </a:rPr>
              <a:t>au départ</a:t>
            </a:r>
          </a:p>
          <a:p>
            <a:pPr lvl="1"/>
            <a:r>
              <a:rPr lang="fr-FR" dirty="0">
                <a:solidFill>
                  <a:schemeClr val="accent6"/>
                </a:solidFill>
              </a:rPr>
              <a:t>2. </a:t>
            </a:r>
            <a:r>
              <a:rPr lang="fr-FR" b="1" dirty="0">
                <a:solidFill>
                  <a:schemeClr val="accent6"/>
                </a:solidFill>
              </a:rPr>
              <a:t>Une redevance </a:t>
            </a:r>
            <a:r>
              <a:rPr lang="fr-FR" dirty="0">
                <a:solidFill>
                  <a:schemeClr val="accent6"/>
                </a:solidFill>
              </a:rPr>
              <a:t>(royalties) de 5% du chiffre d’affaires réalisé avec le produit breveté</a:t>
            </a:r>
          </a:p>
          <a:p>
            <a:r>
              <a:rPr lang="fr-FR" dirty="0">
                <a:solidFill>
                  <a:schemeClr val="accent6"/>
                </a:solidFill>
              </a:rPr>
              <a:t>N.B. Lorsqu’on combine </a:t>
            </a:r>
            <a:r>
              <a:rPr lang="fr-FR" b="1" dirty="0">
                <a:solidFill>
                  <a:schemeClr val="accent6"/>
                </a:solidFill>
              </a:rPr>
              <a:t>ces deux types</a:t>
            </a:r>
            <a:r>
              <a:rPr lang="fr-FR" dirty="0">
                <a:solidFill>
                  <a:schemeClr val="accent6"/>
                </a:solidFill>
              </a:rPr>
              <a:t>, on parle alors de </a:t>
            </a:r>
            <a:r>
              <a:rPr lang="fr-FR" b="1" dirty="0">
                <a:solidFill>
                  <a:schemeClr val="accent6"/>
                </a:solidFill>
              </a:rPr>
              <a:t>paiement mixte</a:t>
            </a:r>
          </a:p>
          <a:p>
            <a:r>
              <a:rPr lang="fr-FR" b="1" dirty="0">
                <a:solidFill>
                  <a:schemeClr val="accent6"/>
                </a:solidFill>
              </a:rPr>
              <a:t>Avantage pour le chercheur congolais: il sécurise un revenu minimum (paiement fixe) et profite du succès du produit breveté (redevances/royalties)</a:t>
            </a:r>
          </a:p>
          <a:p>
            <a:pPr marL="457200" lvl="1" indent="0">
              <a:buNone/>
            </a:pPr>
            <a:endParaRPr lang="fr-FR" dirty="0">
              <a:solidFill>
                <a:schemeClr val="accent6"/>
              </a:solidFill>
            </a:endParaRPr>
          </a:p>
          <a:p>
            <a:pPr lvl="1"/>
            <a:endParaRPr lang="fr-FR" dirty="0">
              <a:solidFill>
                <a:schemeClr val="accent6"/>
              </a:solidFill>
            </a:endParaRPr>
          </a:p>
          <a:p>
            <a:pPr marL="0" indent="0">
              <a:buNone/>
            </a:pPr>
            <a:endParaRPr lang="fr-FR" dirty="0">
              <a:solidFill>
                <a:schemeClr val="accent6"/>
              </a:solidFill>
            </a:endParaRPr>
          </a:p>
          <a:p>
            <a:endParaRPr lang="en-US" dirty="0"/>
          </a:p>
        </p:txBody>
      </p:sp>
    </p:spTree>
    <p:extLst>
      <p:ext uri="{BB962C8B-B14F-4D97-AF65-F5344CB8AC3E}">
        <p14:creationId xmlns:p14="http://schemas.microsoft.com/office/powerpoint/2010/main" val="3567321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28875-C959-9D0F-65A7-9C4533388A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3A194C-A87C-7886-3DD2-380748FC689A}"/>
              </a:ext>
            </a:extLst>
          </p:cNvPr>
          <p:cNvSpPr>
            <a:spLocks noGrp="1"/>
          </p:cNvSpPr>
          <p:nvPr>
            <p:ph type="title"/>
          </p:nvPr>
        </p:nvSpPr>
        <p:spPr>
          <a:xfrm>
            <a:off x="0" y="0"/>
            <a:ext cx="9144000" cy="1052736"/>
          </a:xfrm>
        </p:spPr>
        <p:txBody>
          <a:bodyPr/>
          <a:lstStyle/>
          <a:p>
            <a:r>
              <a:rPr lang="fr-FR" dirty="0"/>
              <a:t>Les modèles de rémunération: paiement mixte</a:t>
            </a:r>
            <a:endParaRPr lang="en-US" dirty="0"/>
          </a:p>
        </p:txBody>
      </p:sp>
      <p:sp>
        <p:nvSpPr>
          <p:cNvPr id="3" name="Content Placeholder 2">
            <a:extLst>
              <a:ext uri="{FF2B5EF4-FFF2-40B4-BE49-F238E27FC236}">
                <a16:creationId xmlns:a16="http://schemas.microsoft.com/office/drawing/2014/main" id="{C3F1DA74-8BE9-9573-8423-2F3F763F2640}"/>
              </a:ext>
            </a:extLst>
          </p:cNvPr>
          <p:cNvSpPr>
            <a:spLocks noGrp="1"/>
          </p:cNvSpPr>
          <p:nvPr>
            <p:ph idx="1"/>
          </p:nvPr>
        </p:nvSpPr>
        <p:spPr>
          <a:xfrm>
            <a:off x="0" y="1052736"/>
            <a:ext cx="9144000" cy="5805264"/>
          </a:xfrm>
        </p:spPr>
        <p:txBody>
          <a:bodyPr/>
          <a:lstStyle/>
          <a:p>
            <a:pPr marL="0" indent="0">
              <a:buNone/>
            </a:pPr>
            <a:endParaRPr lang="fr-FR" sz="800" dirty="0">
              <a:solidFill>
                <a:schemeClr val="accent6"/>
              </a:solidFill>
            </a:endParaRPr>
          </a:p>
          <a:p>
            <a:pPr marL="0" indent="0">
              <a:buNone/>
            </a:pPr>
            <a:endParaRPr lang="fr-FR" sz="800" dirty="0">
              <a:solidFill>
                <a:schemeClr val="accent6"/>
              </a:solidFill>
            </a:endParaRPr>
          </a:p>
          <a:p>
            <a:r>
              <a:rPr lang="fr-FR" b="1" dirty="0">
                <a:solidFill>
                  <a:schemeClr val="accent6"/>
                </a:solidFill>
              </a:rPr>
              <a:t>Avantage pour le licencié: il limite le risque initial et adapte les paiements selon ses ventes</a:t>
            </a:r>
          </a:p>
          <a:p>
            <a:endParaRPr lang="fr-FR" b="1" dirty="0">
              <a:solidFill>
                <a:schemeClr val="accent6"/>
              </a:solidFill>
            </a:endParaRPr>
          </a:p>
          <a:p>
            <a:r>
              <a:rPr lang="fr-FR" b="1" dirty="0">
                <a:solidFill>
                  <a:schemeClr val="accent6"/>
                </a:solidFill>
              </a:rPr>
              <a:t>A retenir: Paiement mixte = fixe et variable (une pratique très courante dans les contrats de licence de brevet)</a:t>
            </a:r>
          </a:p>
          <a:p>
            <a:pPr marL="0" indent="0">
              <a:buNone/>
            </a:pPr>
            <a:endParaRPr lang="fr-FR" b="1" dirty="0">
              <a:solidFill>
                <a:schemeClr val="accent6"/>
              </a:solidFill>
            </a:endParaRPr>
          </a:p>
          <a:p>
            <a:r>
              <a:rPr lang="fr-FR" b="1" dirty="0">
                <a:solidFill>
                  <a:schemeClr val="accent6"/>
                </a:solidFill>
              </a:rPr>
              <a:t>N.B. Aligner TOUJOURS les intérêts des deux parties!</a:t>
            </a:r>
            <a:endParaRPr lang="fr-FR" dirty="0">
              <a:solidFill>
                <a:schemeClr val="accent6"/>
              </a:solidFill>
            </a:endParaRPr>
          </a:p>
          <a:p>
            <a:pPr marL="0" indent="0">
              <a:buNone/>
            </a:pPr>
            <a:endParaRPr lang="fr-FR" dirty="0">
              <a:solidFill>
                <a:schemeClr val="accent6"/>
              </a:solidFill>
            </a:endParaRPr>
          </a:p>
          <a:p>
            <a:endParaRPr lang="en-US" dirty="0"/>
          </a:p>
        </p:txBody>
      </p:sp>
    </p:spTree>
    <p:extLst>
      <p:ext uri="{BB962C8B-B14F-4D97-AF65-F5344CB8AC3E}">
        <p14:creationId xmlns:p14="http://schemas.microsoft.com/office/powerpoint/2010/main" val="25252762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B8AE6-F2F0-AFC7-F3A2-A467D02F27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42DD4-4DA3-7936-5D61-D80A598CEE35}"/>
              </a:ext>
            </a:extLst>
          </p:cNvPr>
          <p:cNvSpPr>
            <a:spLocks noGrp="1"/>
          </p:cNvSpPr>
          <p:nvPr>
            <p:ph type="title"/>
          </p:nvPr>
        </p:nvSpPr>
        <p:spPr>
          <a:xfrm>
            <a:off x="0" y="0"/>
            <a:ext cx="9144000" cy="548680"/>
          </a:xfrm>
        </p:spPr>
        <p:txBody>
          <a:bodyPr/>
          <a:lstStyle/>
          <a:p>
            <a:r>
              <a:rPr lang="fr-FR" sz="3200" dirty="0"/>
              <a:t>Quelle est la meilleure stratégie de </a:t>
            </a:r>
            <a:r>
              <a:rPr lang="fr-FR" sz="3200" dirty="0" err="1"/>
              <a:t>licensing</a:t>
            </a:r>
            <a:r>
              <a:rPr lang="fr-FR" sz="3200" dirty="0"/>
              <a:t> ?</a:t>
            </a:r>
            <a:endParaRPr lang="en-US" sz="3200" dirty="0"/>
          </a:p>
        </p:txBody>
      </p:sp>
      <p:sp>
        <p:nvSpPr>
          <p:cNvPr id="3" name="Content Placeholder 2">
            <a:extLst>
              <a:ext uri="{FF2B5EF4-FFF2-40B4-BE49-F238E27FC236}">
                <a16:creationId xmlns:a16="http://schemas.microsoft.com/office/drawing/2014/main" id="{659E0318-6EB5-4B3B-A62B-1C3C8551BA74}"/>
              </a:ext>
            </a:extLst>
          </p:cNvPr>
          <p:cNvSpPr>
            <a:spLocks noGrp="1"/>
          </p:cNvSpPr>
          <p:nvPr>
            <p:ph idx="1"/>
          </p:nvPr>
        </p:nvSpPr>
        <p:spPr>
          <a:xfrm>
            <a:off x="0" y="548680"/>
            <a:ext cx="9144000" cy="6309320"/>
          </a:xfrm>
        </p:spPr>
        <p:txBody>
          <a:bodyPr/>
          <a:lstStyle/>
          <a:p>
            <a:pPr marL="0" indent="0">
              <a:buNone/>
            </a:pPr>
            <a:endParaRPr lang="fr-FR" sz="800" dirty="0">
              <a:solidFill>
                <a:schemeClr val="accent6"/>
              </a:solidFill>
            </a:endParaRPr>
          </a:p>
          <a:p>
            <a:pPr marL="0" indent="0">
              <a:buNone/>
            </a:pPr>
            <a:endParaRPr lang="fr-FR" sz="800" dirty="0">
              <a:solidFill>
                <a:schemeClr val="accent6"/>
              </a:solidFill>
            </a:endParaRPr>
          </a:p>
          <a:p>
            <a:r>
              <a:rPr lang="fr-FR" dirty="0">
                <a:solidFill>
                  <a:schemeClr val="accent6"/>
                </a:solidFill>
              </a:rPr>
              <a:t>Il n’y a pas UNE meilleure stratégie, mais une stratégie adaptée à </a:t>
            </a:r>
            <a:r>
              <a:rPr lang="fr-FR" u="sng" dirty="0">
                <a:solidFill>
                  <a:schemeClr val="accent6"/>
                </a:solidFill>
              </a:rPr>
              <a:t>votre objectif</a:t>
            </a:r>
          </a:p>
          <a:p>
            <a:pPr marL="0" indent="0">
              <a:buNone/>
            </a:pPr>
            <a:endParaRPr lang="fr-FR" dirty="0">
              <a:solidFill>
                <a:schemeClr val="accent6"/>
              </a:solidFill>
            </a:endParaRPr>
          </a:p>
          <a:p>
            <a:r>
              <a:rPr lang="fr-FR" b="1" dirty="0">
                <a:solidFill>
                  <a:schemeClr val="accent6"/>
                </a:solidFill>
              </a:rPr>
              <a:t>Cas 1 : Maximiser les revenus</a:t>
            </a:r>
          </a:p>
          <a:p>
            <a:pPr lvl="1"/>
            <a:r>
              <a:rPr lang="fr-FR" dirty="0">
                <a:solidFill>
                  <a:schemeClr val="accent6"/>
                </a:solidFill>
              </a:rPr>
              <a:t>Multiplier les licences </a:t>
            </a:r>
            <a:r>
              <a:rPr lang="fr-FR" b="1" dirty="0">
                <a:solidFill>
                  <a:schemeClr val="accent6"/>
                </a:solidFill>
              </a:rPr>
              <a:t>non exclusives</a:t>
            </a:r>
          </a:p>
          <a:p>
            <a:pPr lvl="1"/>
            <a:r>
              <a:rPr lang="fr-FR" dirty="0">
                <a:solidFill>
                  <a:schemeClr val="accent6"/>
                </a:solidFill>
              </a:rPr>
              <a:t>Cibler plusieurs marchés</a:t>
            </a:r>
          </a:p>
          <a:p>
            <a:r>
              <a:rPr lang="fr-FR" b="1" dirty="0">
                <a:solidFill>
                  <a:schemeClr val="accent6"/>
                </a:solidFill>
              </a:rPr>
              <a:t>Cas 2 : Contrôle et positionnement premium</a:t>
            </a:r>
          </a:p>
          <a:p>
            <a:pPr lvl="1"/>
            <a:r>
              <a:rPr lang="fr-FR" dirty="0">
                <a:solidFill>
                  <a:schemeClr val="accent6"/>
                </a:solidFill>
              </a:rPr>
              <a:t>Licence exclusive</a:t>
            </a:r>
          </a:p>
          <a:p>
            <a:pPr lvl="1"/>
            <a:r>
              <a:rPr lang="fr-FR" dirty="0">
                <a:solidFill>
                  <a:schemeClr val="accent6"/>
                </a:solidFill>
              </a:rPr>
              <a:t>Partenaire solide et stratégique qui vous apportera des revenus élevés + engagement</a:t>
            </a:r>
          </a:p>
          <a:p>
            <a:r>
              <a:rPr lang="fr-FR" b="1" dirty="0">
                <a:solidFill>
                  <a:schemeClr val="accent6"/>
                </a:solidFill>
              </a:rPr>
              <a:t>Cas 3 : Expansion rapide</a:t>
            </a:r>
          </a:p>
          <a:p>
            <a:pPr lvl="1"/>
            <a:r>
              <a:rPr lang="fr-FR" dirty="0">
                <a:solidFill>
                  <a:schemeClr val="accent6"/>
                </a:solidFill>
              </a:rPr>
              <a:t>Licences territoriales multiples</a:t>
            </a:r>
          </a:p>
          <a:p>
            <a:pPr lvl="1"/>
            <a:r>
              <a:rPr lang="fr-FR" dirty="0">
                <a:solidFill>
                  <a:schemeClr val="accent6"/>
                </a:solidFill>
              </a:rPr>
              <a:t>Partenaires locaux (un partenaire par marché)</a:t>
            </a:r>
          </a:p>
          <a:p>
            <a:pPr marL="457200" lvl="1" indent="0">
              <a:buNone/>
            </a:pPr>
            <a:endParaRPr lang="fr-FR" dirty="0">
              <a:solidFill>
                <a:schemeClr val="accent6"/>
              </a:solidFill>
            </a:endParaRPr>
          </a:p>
          <a:p>
            <a:pPr marL="457200" lvl="1" indent="0">
              <a:buNone/>
            </a:pPr>
            <a:endParaRPr lang="fr-FR" dirty="0">
              <a:solidFill>
                <a:schemeClr val="accent6"/>
              </a:solidFill>
            </a:endParaRPr>
          </a:p>
          <a:p>
            <a:pPr marL="0" indent="0">
              <a:buNone/>
            </a:pPr>
            <a:endParaRPr lang="fr-FR" dirty="0">
              <a:solidFill>
                <a:schemeClr val="accent6"/>
              </a:solidFill>
            </a:endParaRPr>
          </a:p>
          <a:p>
            <a:endParaRPr lang="en-US" dirty="0"/>
          </a:p>
        </p:txBody>
      </p:sp>
    </p:spTree>
    <p:extLst>
      <p:ext uri="{BB962C8B-B14F-4D97-AF65-F5344CB8AC3E}">
        <p14:creationId xmlns:p14="http://schemas.microsoft.com/office/powerpoint/2010/main" val="21575879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07A7A-E293-897A-5C81-6D50C5104E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86F1B-F8C4-4B48-0B00-FCA4B5EE59F5}"/>
              </a:ext>
            </a:extLst>
          </p:cNvPr>
          <p:cNvSpPr>
            <a:spLocks noGrp="1"/>
          </p:cNvSpPr>
          <p:nvPr>
            <p:ph type="title"/>
          </p:nvPr>
        </p:nvSpPr>
        <p:spPr>
          <a:xfrm>
            <a:off x="0" y="0"/>
            <a:ext cx="9144000" cy="548680"/>
          </a:xfrm>
        </p:spPr>
        <p:txBody>
          <a:bodyPr/>
          <a:lstStyle/>
          <a:p>
            <a:r>
              <a:rPr lang="fr-FR" sz="3200" dirty="0"/>
              <a:t>Quelle est la meilleure stratégie de </a:t>
            </a:r>
            <a:r>
              <a:rPr lang="fr-FR" sz="3200" dirty="0" err="1"/>
              <a:t>licensing</a:t>
            </a:r>
            <a:r>
              <a:rPr lang="fr-FR" sz="3200" dirty="0"/>
              <a:t> ?</a:t>
            </a:r>
            <a:endParaRPr lang="en-US" sz="3200" dirty="0"/>
          </a:p>
        </p:txBody>
      </p:sp>
      <p:sp>
        <p:nvSpPr>
          <p:cNvPr id="3" name="Content Placeholder 2">
            <a:extLst>
              <a:ext uri="{FF2B5EF4-FFF2-40B4-BE49-F238E27FC236}">
                <a16:creationId xmlns:a16="http://schemas.microsoft.com/office/drawing/2014/main" id="{9E714F37-D2A1-8BA1-28E6-0BBA64996745}"/>
              </a:ext>
            </a:extLst>
          </p:cNvPr>
          <p:cNvSpPr>
            <a:spLocks noGrp="1"/>
          </p:cNvSpPr>
          <p:nvPr>
            <p:ph idx="1"/>
          </p:nvPr>
        </p:nvSpPr>
        <p:spPr>
          <a:xfrm>
            <a:off x="0" y="548680"/>
            <a:ext cx="9144000" cy="6309320"/>
          </a:xfrm>
        </p:spPr>
        <p:txBody>
          <a:bodyPr/>
          <a:lstStyle/>
          <a:p>
            <a:pPr marL="0" indent="0">
              <a:buNone/>
            </a:pPr>
            <a:endParaRPr lang="fr-FR" sz="800" dirty="0">
              <a:solidFill>
                <a:schemeClr val="accent6"/>
              </a:solidFill>
            </a:endParaRPr>
          </a:p>
          <a:p>
            <a:pPr marL="0" indent="0">
              <a:buNone/>
            </a:pPr>
            <a:endParaRPr lang="fr-FR" sz="800" dirty="0">
              <a:solidFill>
                <a:schemeClr val="accent6"/>
              </a:solidFill>
            </a:endParaRPr>
          </a:p>
          <a:p>
            <a:r>
              <a:rPr lang="fr-FR" sz="3600" b="1" dirty="0">
                <a:solidFill>
                  <a:schemeClr val="accent6"/>
                </a:solidFill>
              </a:rPr>
              <a:t>Cas 4 : Innovation collaborative (Ecosystème/innovation ouverte)</a:t>
            </a:r>
          </a:p>
          <a:p>
            <a:pPr lvl="1"/>
            <a:r>
              <a:rPr lang="fr-FR" sz="3600" dirty="0">
                <a:solidFill>
                  <a:schemeClr val="accent6"/>
                </a:solidFill>
              </a:rPr>
              <a:t> Licences croisées (souvent entre entreprises)</a:t>
            </a:r>
          </a:p>
          <a:p>
            <a:pPr lvl="1"/>
            <a:r>
              <a:rPr lang="fr-FR" sz="3600" dirty="0">
                <a:solidFill>
                  <a:schemeClr val="accent6"/>
                </a:solidFill>
              </a:rPr>
              <a:t> Réduction des litiges devant les tribunaux</a:t>
            </a:r>
          </a:p>
          <a:p>
            <a:r>
              <a:rPr lang="fr-FR" sz="3600" dirty="0">
                <a:solidFill>
                  <a:schemeClr val="accent6"/>
                </a:solidFill>
              </a:rPr>
              <a:t>Avantage: Accélération de l’innovation!</a:t>
            </a:r>
          </a:p>
          <a:p>
            <a:pPr marL="0" indent="0">
              <a:buNone/>
            </a:pPr>
            <a:endParaRPr lang="fr-FR" dirty="0">
              <a:solidFill>
                <a:schemeClr val="accent6"/>
              </a:solidFill>
            </a:endParaRPr>
          </a:p>
          <a:p>
            <a:pPr marL="457200" lvl="1" indent="0">
              <a:buNone/>
            </a:pPr>
            <a:endParaRPr lang="fr-FR" dirty="0">
              <a:solidFill>
                <a:schemeClr val="accent6"/>
              </a:solidFill>
            </a:endParaRPr>
          </a:p>
          <a:p>
            <a:pPr marL="457200" lvl="1" indent="0">
              <a:buNone/>
            </a:pPr>
            <a:endParaRPr lang="fr-FR" dirty="0">
              <a:solidFill>
                <a:schemeClr val="accent6"/>
              </a:solidFill>
            </a:endParaRPr>
          </a:p>
          <a:p>
            <a:pPr marL="0" indent="0">
              <a:buNone/>
            </a:pPr>
            <a:endParaRPr lang="fr-FR" dirty="0">
              <a:solidFill>
                <a:schemeClr val="accent6"/>
              </a:solidFill>
            </a:endParaRPr>
          </a:p>
          <a:p>
            <a:endParaRPr lang="en-US" dirty="0"/>
          </a:p>
        </p:txBody>
      </p:sp>
    </p:spTree>
    <p:extLst>
      <p:ext uri="{BB962C8B-B14F-4D97-AF65-F5344CB8AC3E}">
        <p14:creationId xmlns:p14="http://schemas.microsoft.com/office/powerpoint/2010/main" val="23502838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A80D5-8960-BA69-71E4-1178435769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20C47E-B578-D5EB-D7CD-2866B70AD8BE}"/>
              </a:ext>
            </a:extLst>
          </p:cNvPr>
          <p:cNvSpPr>
            <a:spLocks noGrp="1"/>
          </p:cNvSpPr>
          <p:nvPr>
            <p:ph type="title"/>
          </p:nvPr>
        </p:nvSpPr>
        <p:spPr>
          <a:xfrm>
            <a:off x="0" y="0"/>
            <a:ext cx="9144000" cy="548680"/>
          </a:xfrm>
        </p:spPr>
        <p:txBody>
          <a:bodyPr/>
          <a:lstStyle/>
          <a:p>
            <a:r>
              <a:rPr lang="fr-FR" sz="3200" dirty="0"/>
              <a:t>Quels sont les facteurs clés du succès?</a:t>
            </a:r>
            <a:endParaRPr lang="en-US" sz="3200" dirty="0"/>
          </a:p>
        </p:txBody>
      </p:sp>
      <p:sp>
        <p:nvSpPr>
          <p:cNvPr id="3" name="Content Placeholder 2">
            <a:extLst>
              <a:ext uri="{FF2B5EF4-FFF2-40B4-BE49-F238E27FC236}">
                <a16:creationId xmlns:a16="http://schemas.microsoft.com/office/drawing/2014/main" id="{6E149D4C-50A5-39B1-59F5-7BA6E2765DCC}"/>
              </a:ext>
            </a:extLst>
          </p:cNvPr>
          <p:cNvSpPr>
            <a:spLocks noGrp="1"/>
          </p:cNvSpPr>
          <p:nvPr>
            <p:ph idx="1"/>
          </p:nvPr>
        </p:nvSpPr>
        <p:spPr>
          <a:xfrm>
            <a:off x="0" y="548680"/>
            <a:ext cx="9144000" cy="6309320"/>
          </a:xfrm>
        </p:spPr>
        <p:txBody>
          <a:bodyPr/>
          <a:lstStyle/>
          <a:p>
            <a:pPr marL="0" indent="0">
              <a:buNone/>
            </a:pPr>
            <a:endParaRPr lang="fr-FR" sz="800" b="1" dirty="0"/>
          </a:p>
          <a:p>
            <a:r>
              <a:rPr lang="fr-FR" dirty="0">
                <a:solidFill>
                  <a:schemeClr val="accent6"/>
                </a:solidFill>
              </a:rPr>
              <a:t>Une bonne stratégie repose sur :</a:t>
            </a:r>
          </a:p>
          <a:p>
            <a:r>
              <a:rPr lang="fr-FR" dirty="0">
                <a:solidFill>
                  <a:schemeClr val="accent6"/>
                </a:solidFill>
              </a:rPr>
              <a:t>Une </a:t>
            </a:r>
            <a:r>
              <a:rPr lang="fr-FR" b="1" dirty="0">
                <a:solidFill>
                  <a:schemeClr val="accent6"/>
                </a:solidFill>
              </a:rPr>
              <a:t>évaluation correcte du brevet</a:t>
            </a:r>
            <a:r>
              <a:rPr lang="fr-FR" dirty="0">
                <a:solidFill>
                  <a:schemeClr val="accent6"/>
                </a:solidFill>
              </a:rPr>
              <a:t> (qualité du brevet)</a:t>
            </a:r>
          </a:p>
          <a:p>
            <a:r>
              <a:rPr lang="fr-FR" dirty="0">
                <a:solidFill>
                  <a:schemeClr val="accent6"/>
                </a:solidFill>
              </a:rPr>
              <a:t>Une </a:t>
            </a:r>
            <a:r>
              <a:rPr lang="fr-FR" b="1" dirty="0">
                <a:solidFill>
                  <a:schemeClr val="accent6"/>
                </a:solidFill>
              </a:rPr>
              <a:t>analyse du marché</a:t>
            </a:r>
            <a:r>
              <a:rPr lang="fr-FR" dirty="0">
                <a:solidFill>
                  <a:schemeClr val="accent6"/>
                </a:solidFill>
              </a:rPr>
              <a:t> </a:t>
            </a:r>
          </a:p>
          <a:p>
            <a:r>
              <a:rPr lang="fr-FR" dirty="0">
                <a:solidFill>
                  <a:schemeClr val="accent6"/>
                </a:solidFill>
              </a:rPr>
              <a:t>Une </a:t>
            </a:r>
            <a:r>
              <a:rPr lang="fr-FR" b="1" dirty="0">
                <a:solidFill>
                  <a:schemeClr val="accent6"/>
                </a:solidFill>
              </a:rPr>
              <a:t>sélection rigoureuse des partenaires</a:t>
            </a:r>
            <a:r>
              <a:rPr lang="fr-FR" dirty="0">
                <a:solidFill>
                  <a:schemeClr val="accent6"/>
                </a:solidFill>
              </a:rPr>
              <a:t> </a:t>
            </a:r>
          </a:p>
          <a:p>
            <a:r>
              <a:rPr lang="fr-FR" dirty="0">
                <a:solidFill>
                  <a:schemeClr val="accent6"/>
                </a:solidFill>
              </a:rPr>
              <a:t>Un </a:t>
            </a:r>
            <a:r>
              <a:rPr lang="fr-FR" b="1" dirty="0">
                <a:solidFill>
                  <a:schemeClr val="accent6"/>
                </a:solidFill>
              </a:rPr>
              <a:t>contrat solide (clauses clés : durée, territoire, exclusivité, clause de performance, par exemple, exploitation obligatoire)</a:t>
            </a:r>
          </a:p>
          <a:p>
            <a:r>
              <a:rPr lang="fr-FR" b="1" dirty="0">
                <a:solidFill>
                  <a:schemeClr val="accent6"/>
                </a:solidFill>
              </a:rPr>
              <a:t>Structure de rémunération adaptée</a:t>
            </a:r>
          </a:p>
          <a:p>
            <a:r>
              <a:rPr lang="fr-FR" b="1" dirty="0">
                <a:solidFill>
                  <a:schemeClr val="accent6"/>
                </a:solidFill>
              </a:rPr>
              <a:t>Contrôle des territoires</a:t>
            </a:r>
            <a:r>
              <a:rPr lang="fr-FR" dirty="0">
                <a:solidFill>
                  <a:schemeClr val="accent6"/>
                </a:solidFill>
              </a:rPr>
              <a:t> couverts</a:t>
            </a:r>
          </a:p>
          <a:p>
            <a:pPr marL="0" indent="0">
              <a:buNone/>
            </a:pPr>
            <a:endParaRPr lang="fr-FR" b="1" dirty="0">
              <a:solidFill>
                <a:schemeClr val="accent6"/>
              </a:solidFill>
            </a:endParaRPr>
          </a:p>
          <a:p>
            <a:r>
              <a:rPr lang="fr-FR" sz="2800" b="1" i="1" dirty="0">
                <a:solidFill>
                  <a:schemeClr val="accent6"/>
                </a:solidFill>
              </a:rPr>
              <a:t>Conclusion: Un brevet sans stratégie de licence est un actif dormant</a:t>
            </a:r>
          </a:p>
          <a:p>
            <a:r>
              <a:rPr lang="fr-FR" sz="2800" b="1" i="1" dirty="0">
                <a:solidFill>
                  <a:schemeClr val="accent6"/>
                </a:solidFill>
              </a:rPr>
              <a:t>Une bonne licence transforme une invention en source durable de revenus</a:t>
            </a:r>
            <a:endParaRPr lang="fr-FR" sz="2800" b="1" dirty="0">
              <a:solidFill>
                <a:schemeClr val="accent6"/>
              </a:solidFill>
            </a:endParaRPr>
          </a:p>
          <a:p>
            <a:pPr marL="0" indent="0">
              <a:buNone/>
            </a:pPr>
            <a:endParaRPr lang="fr-FR" dirty="0">
              <a:solidFill>
                <a:schemeClr val="accent6"/>
              </a:solidFill>
            </a:endParaRPr>
          </a:p>
          <a:p>
            <a:pPr marL="457200" lvl="1" indent="0">
              <a:buNone/>
            </a:pPr>
            <a:endParaRPr lang="fr-FR" dirty="0">
              <a:solidFill>
                <a:schemeClr val="accent6"/>
              </a:solidFill>
            </a:endParaRPr>
          </a:p>
          <a:p>
            <a:pPr marL="457200" lvl="1" indent="0">
              <a:buNone/>
            </a:pPr>
            <a:endParaRPr lang="fr-FR" dirty="0">
              <a:solidFill>
                <a:schemeClr val="accent6"/>
              </a:solidFill>
            </a:endParaRPr>
          </a:p>
          <a:p>
            <a:pPr marL="0" indent="0">
              <a:buNone/>
            </a:pPr>
            <a:endParaRPr lang="fr-FR" dirty="0">
              <a:solidFill>
                <a:schemeClr val="accent6"/>
              </a:solidFill>
            </a:endParaRPr>
          </a:p>
          <a:p>
            <a:endParaRPr lang="en-US" dirty="0"/>
          </a:p>
        </p:txBody>
      </p:sp>
    </p:spTree>
    <p:extLst>
      <p:ext uri="{BB962C8B-B14F-4D97-AF65-F5344CB8AC3E}">
        <p14:creationId xmlns:p14="http://schemas.microsoft.com/office/powerpoint/2010/main" val="14933125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691EF-AFBB-1A71-767C-C8D08896F1DC}"/>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BE036092-B2E7-0CDC-E683-61979A4CF196}"/>
              </a:ext>
            </a:extLst>
          </p:cNvPr>
          <p:cNvSpPr>
            <a:spLocks noGrp="1" noChangeArrowheads="1"/>
          </p:cNvSpPr>
          <p:nvPr>
            <p:ph type="ctrTitle"/>
          </p:nvPr>
        </p:nvSpPr>
        <p:spPr>
          <a:xfrm>
            <a:off x="107950" y="2060575"/>
            <a:ext cx="8928100" cy="3024188"/>
          </a:xfrm>
        </p:spPr>
        <p:txBody>
          <a:bodyPr/>
          <a:lstStyle/>
          <a:p>
            <a:pPr algn="ctr" eaLnBrk="1" hangingPunct="1"/>
            <a:br>
              <a:rPr lang="en-US" altLang="en-US" dirty="0"/>
            </a:br>
            <a:r>
              <a:rPr lang="fr-FR" altLang="en-US" dirty="0"/>
              <a:t>Cession de brevet</a:t>
            </a:r>
            <a:br>
              <a:rPr lang="en-US" altLang="en-US" dirty="0"/>
            </a:br>
            <a:endParaRPr lang="en-US" altLang="en-US" sz="3200" dirty="0"/>
          </a:p>
        </p:txBody>
      </p:sp>
    </p:spTree>
    <p:extLst>
      <p:ext uri="{BB962C8B-B14F-4D97-AF65-F5344CB8AC3E}">
        <p14:creationId xmlns:p14="http://schemas.microsoft.com/office/powerpoint/2010/main" val="36789998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BE01F-DBFD-F251-DDBB-331F31134E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74421-A37D-BFB5-05E3-15DEBE332839}"/>
              </a:ext>
            </a:extLst>
          </p:cNvPr>
          <p:cNvSpPr>
            <a:spLocks noGrp="1"/>
          </p:cNvSpPr>
          <p:nvPr>
            <p:ph type="title"/>
          </p:nvPr>
        </p:nvSpPr>
        <p:spPr>
          <a:xfrm>
            <a:off x="457200" y="274638"/>
            <a:ext cx="8229600" cy="634082"/>
          </a:xfrm>
        </p:spPr>
        <p:txBody>
          <a:bodyPr/>
          <a:lstStyle/>
          <a:p>
            <a:r>
              <a:rPr lang="fr-FR" dirty="0"/>
              <a:t>Qu’est-ce qu’une cession de brevet ?</a:t>
            </a:r>
            <a:endParaRPr lang="en-US" dirty="0"/>
          </a:p>
        </p:txBody>
      </p:sp>
      <p:sp>
        <p:nvSpPr>
          <p:cNvPr id="3" name="Content Placeholder 2">
            <a:extLst>
              <a:ext uri="{FF2B5EF4-FFF2-40B4-BE49-F238E27FC236}">
                <a16:creationId xmlns:a16="http://schemas.microsoft.com/office/drawing/2014/main" id="{8371DA19-DBAC-09FB-FC34-D184230DDD14}"/>
              </a:ext>
            </a:extLst>
          </p:cNvPr>
          <p:cNvSpPr>
            <a:spLocks noGrp="1"/>
          </p:cNvSpPr>
          <p:nvPr>
            <p:ph idx="1"/>
          </p:nvPr>
        </p:nvSpPr>
        <p:spPr>
          <a:xfrm>
            <a:off x="107504" y="980728"/>
            <a:ext cx="8856984" cy="5472608"/>
          </a:xfrm>
        </p:spPr>
        <p:txBody>
          <a:bodyPr/>
          <a:lstStyle/>
          <a:p>
            <a:r>
              <a:rPr lang="fr-FR" dirty="0">
                <a:solidFill>
                  <a:schemeClr val="accent6"/>
                </a:solidFill>
              </a:rPr>
              <a:t>Une </a:t>
            </a:r>
            <a:r>
              <a:rPr lang="fr-FR" b="1" dirty="0">
                <a:solidFill>
                  <a:schemeClr val="accent6"/>
                </a:solidFill>
              </a:rPr>
              <a:t>cession de brevet</a:t>
            </a:r>
            <a:r>
              <a:rPr lang="fr-FR" dirty="0">
                <a:solidFill>
                  <a:schemeClr val="accent6"/>
                </a:solidFill>
              </a:rPr>
              <a:t> est un </a:t>
            </a:r>
            <a:r>
              <a:rPr lang="fr-FR" b="1" dirty="0">
                <a:solidFill>
                  <a:schemeClr val="accent6"/>
                </a:solidFill>
              </a:rPr>
              <a:t>transfert définitif de propriété</a:t>
            </a:r>
            <a:r>
              <a:rPr lang="fr-FR" dirty="0">
                <a:solidFill>
                  <a:schemeClr val="accent6"/>
                </a:solidFill>
              </a:rPr>
              <a:t> d’un brevet, du titulaire (le cédant) vers une autre personne ou entreprise (le cessionnaire)</a:t>
            </a:r>
            <a:endParaRPr lang="fr-FR" sz="800" dirty="0">
              <a:solidFill>
                <a:schemeClr val="accent6"/>
              </a:solidFill>
            </a:endParaRPr>
          </a:p>
          <a:p>
            <a:pPr marL="0" indent="0">
              <a:buNone/>
            </a:pPr>
            <a:endParaRPr lang="fr-FR" sz="800" dirty="0">
              <a:solidFill>
                <a:schemeClr val="accent6"/>
              </a:solidFill>
            </a:endParaRPr>
          </a:p>
          <a:p>
            <a:r>
              <a:rPr lang="fr-FR" dirty="0">
                <a:solidFill>
                  <a:schemeClr val="accent6"/>
                </a:solidFill>
              </a:rPr>
              <a:t>Différence avec une licence :</a:t>
            </a:r>
          </a:p>
          <a:p>
            <a:pPr lvl="1"/>
            <a:r>
              <a:rPr lang="fr-FR" dirty="0">
                <a:solidFill>
                  <a:schemeClr val="accent6"/>
                </a:solidFill>
              </a:rPr>
              <a:t>la </a:t>
            </a:r>
            <a:r>
              <a:rPr lang="fr-FR" b="1" dirty="0">
                <a:solidFill>
                  <a:schemeClr val="accent6"/>
                </a:solidFill>
              </a:rPr>
              <a:t>licence = autorisation d’exploiter</a:t>
            </a:r>
            <a:r>
              <a:rPr lang="fr-FR" dirty="0">
                <a:solidFill>
                  <a:schemeClr val="accent6"/>
                </a:solidFill>
              </a:rPr>
              <a:t> </a:t>
            </a:r>
          </a:p>
          <a:p>
            <a:pPr lvl="1"/>
            <a:r>
              <a:rPr lang="fr-FR" dirty="0">
                <a:solidFill>
                  <a:schemeClr val="accent6"/>
                </a:solidFill>
              </a:rPr>
              <a:t>la </a:t>
            </a:r>
            <a:r>
              <a:rPr lang="fr-FR" b="1" dirty="0">
                <a:solidFill>
                  <a:schemeClr val="accent6"/>
                </a:solidFill>
              </a:rPr>
              <a:t>cession = vente complète du brevet</a:t>
            </a:r>
            <a:endParaRPr lang="fr-FR" dirty="0">
              <a:solidFill>
                <a:schemeClr val="accent6"/>
              </a:solidFill>
            </a:endParaRPr>
          </a:p>
          <a:p>
            <a:pPr marL="0" indent="0">
              <a:buNone/>
            </a:pPr>
            <a:endParaRPr lang="fr-FR" sz="800" dirty="0">
              <a:solidFill>
                <a:schemeClr val="accent6"/>
              </a:solidFill>
            </a:endParaRPr>
          </a:p>
          <a:p>
            <a:r>
              <a:rPr lang="fr-FR" b="1" dirty="0">
                <a:solidFill>
                  <a:schemeClr val="accent6"/>
                </a:solidFill>
              </a:rPr>
              <a:t>Concrètement, ça veut dire quoi ?</a:t>
            </a:r>
          </a:p>
          <a:p>
            <a:r>
              <a:rPr lang="fr-FR" dirty="0">
                <a:solidFill>
                  <a:schemeClr val="accent6"/>
                </a:solidFill>
              </a:rPr>
              <a:t>Le cessionnaire devient le </a:t>
            </a:r>
            <a:r>
              <a:rPr lang="fr-FR" b="1" dirty="0">
                <a:solidFill>
                  <a:schemeClr val="accent6"/>
                </a:solidFill>
              </a:rPr>
              <a:t>nouveau propriétaire</a:t>
            </a:r>
            <a:r>
              <a:rPr lang="fr-FR" dirty="0">
                <a:solidFill>
                  <a:schemeClr val="accent6"/>
                </a:solidFill>
              </a:rPr>
              <a:t> </a:t>
            </a:r>
          </a:p>
          <a:p>
            <a:r>
              <a:rPr lang="fr-FR" dirty="0">
                <a:solidFill>
                  <a:schemeClr val="accent6"/>
                </a:solidFill>
              </a:rPr>
              <a:t>Il peut exploiter librement l’invention, accorder des licences et revendre le brevet </a:t>
            </a:r>
          </a:p>
          <a:p>
            <a:r>
              <a:rPr lang="fr-FR" dirty="0">
                <a:solidFill>
                  <a:schemeClr val="accent6"/>
                </a:solidFill>
              </a:rPr>
              <a:t>L’ancien titulaire </a:t>
            </a:r>
            <a:r>
              <a:rPr lang="fr-FR" b="1" dirty="0">
                <a:solidFill>
                  <a:schemeClr val="accent6"/>
                </a:solidFill>
              </a:rPr>
              <a:t>perd tous ses droits</a:t>
            </a:r>
            <a:r>
              <a:rPr lang="fr-FR" dirty="0">
                <a:solidFill>
                  <a:schemeClr val="accent6"/>
                </a:solidFill>
              </a:rPr>
              <a:t> (sauf clauses spécifiques)</a:t>
            </a:r>
          </a:p>
          <a:p>
            <a:endParaRPr lang="en-US" dirty="0"/>
          </a:p>
        </p:txBody>
      </p:sp>
    </p:spTree>
    <p:extLst>
      <p:ext uri="{BB962C8B-B14F-4D97-AF65-F5344CB8AC3E}">
        <p14:creationId xmlns:p14="http://schemas.microsoft.com/office/powerpoint/2010/main" val="1411924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3D677-BCEB-FA9D-CC0A-DD3E2A694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C81DB-9DF8-99B1-9964-4602864727BE}"/>
              </a:ext>
            </a:extLst>
          </p:cNvPr>
          <p:cNvSpPr>
            <a:spLocks noGrp="1"/>
          </p:cNvSpPr>
          <p:nvPr>
            <p:ph type="title"/>
          </p:nvPr>
        </p:nvSpPr>
        <p:spPr>
          <a:xfrm>
            <a:off x="0" y="0"/>
            <a:ext cx="9144000" cy="908720"/>
          </a:xfrm>
        </p:spPr>
        <p:txBody>
          <a:bodyPr/>
          <a:lstStyle/>
          <a:p>
            <a:r>
              <a:rPr lang="fr-FR" sz="2800" dirty="0"/>
              <a:t>Les différentes formes de cession d’un brevet </a:t>
            </a:r>
            <a:endParaRPr lang="en-US" sz="2800" dirty="0"/>
          </a:p>
        </p:txBody>
      </p:sp>
      <p:sp>
        <p:nvSpPr>
          <p:cNvPr id="3" name="Content Placeholder 2">
            <a:extLst>
              <a:ext uri="{FF2B5EF4-FFF2-40B4-BE49-F238E27FC236}">
                <a16:creationId xmlns:a16="http://schemas.microsoft.com/office/drawing/2014/main" id="{3FB3AB99-526A-6A29-8D89-8E2B83CFD22E}"/>
              </a:ext>
            </a:extLst>
          </p:cNvPr>
          <p:cNvSpPr>
            <a:spLocks noGrp="1"/>
          </p:cNvSpPr>
          <p:nvPr>
            <p:ph idx="1"/>
          </p:nvPr>
        </p:nvSpPr>
        <p:spPr>
          <a:xfrm>
            <a:off x="0" y="764704"/>
            <a:ext cx="9144000" cy="6093296"/>
          </a:xfrm>
        </p:spPr>
        <p:txBody>
          <a:bodyPr/>
          <a:lstStyle/>
          <a:p>
            <a:r>
              <a:rPr lang="fr-FR" sz="3200" dirty="0">
                <a:solidFill>
                  <a:schemeClr val="accent6"/>
                </a:solidFill>
              </a:rPr>
              <a:t>Une </a:t>
            </a:r>
            <a:r>
              <a:rPr lang="fr-FR" sz="3200" b="1" dirty="0">
                <a:solidFill>
                  <a:schemeClr val="accent6"/>
                </a:solidFill>
              </a:rPr>
              <a:t>cession de brevet</a:t>
            </a:r>
            <a:r>
              <a:rPr lang="fr-FR" sz="3200" dirty="0">
                <a:solidFill>
                  <a:schemeClr val="accent6"/>
                </a:solidFill>
              </a:rPr>
              <a:t> peut prendre plusieurs formes selon </a:t>
            </a:r>
            <a:r>
              <a:rPr lang="fr-FR" sz="3200" b="1" dirty="0">
                <a:solidFill>
                  <a:schemeClr val="accent6"/>
                </a:solidFill>
              </a:rPr>
              <a:t>l’étendue du transfert</a:t>
            </a:r>
            <a:r>
              <a:rPr lang="fr-FR" sz="3200" dirty="0">
                <a:solidFill>
                  <a:schemeClr val="accent6"/>
                </a:solidFill>
              </a:rPr>
              <a:t> et </a:t>
            </a:r>
            <a:r>
              <a:rPr lang="fr-FR" sz="3200" b="1" dirty="0">
                <a:solidFill>
                  <a:schemeClr val="accent6"/>
                </a:solidFill>
              </a:rPr>
              <a:t>les conditions</a:t>
            </a:r>
            <a:endParaRPr lang="fr-FR" sz="3200" dirty="0">
              <a:solidFill>
                <a:schemeClr val="accent6"/>
              </a:solidFill>
            </a:endParaRPr>
          </a:p>
          <a:p>
            <a:pPr lvl="1"/>
            <a:r>
              <a:rPr lang="fr-FR" sz="3200" b="1" dirty="0">
                <a:solidFill>
                  <a:schemeClr val="accent6"/>
                </a:solidFill>
              </a:rPr>
              <a:t>1. La cession totale</a:t>
            </a:r>
          </a:p>
          <a:p>
            <a:pPr lvl="2"/>
            <a:r>
              <a:rPr lang="fr-FR" sz="3200" dirty="0">
                <a:solidFill>
                  <a:schemeClr val="accent6"/>
                </a:solidFill>
              </a:rPr>
              <a:t>C’est la forme la plus classique</a:t>
            </a:r>
          </a:p>
          <a:p>
            <a:pPr lvl="2"/>
            <a:r>
              <a:rPr lang="fr-FR" sz="3200" dirty="0">
                <a:solidFill>
                  <a:schemeClr val="accent6"/>
                </a:solidFill>
              </a:rPr>
              <a:t>Transfert de </a:t>
            </a:r>
            <a:r>
              <a:rPr lang="fr-FR" sz="3200" b="1" dirty="0">
                <a:solidFill>
                  <a:schemeClr val="accent6"/>
                </a:solidFill>
              </a:rPr>
              <a:t>100 % des droits</a:t>
            </a:r>
            <a:r>
              <a:rPr lang="fr-FR" sz="3200" dirty="0">
                <a:solidFill>
                  <a:schemeClr val="accent6"/>
                </a:solidFill>
              </a:rPr>
              <a:t> </a:t>
            </a:r>
          </a:p>
          <a:p>
            <a:pPr lvl="2"/>
            <a:r>
              <a:rPr lang="fr-FR" sz="3200" dirty="0">
                <a:solidFill>
                  <a:schemeClr val="accent6"/>
                </a:solidFill>
              </a:rPr>
              <a:t>Le cessionnaire devient l’unique propriétaire </a:t>
            </a:r>
          </a:p>
          <a:p>
            <a:pPr lvl="2"/>
            <a:r>
              <a:rPr lang="fr-FR" sz="3200" dirty="0">
                <a:solidFill>
                  <a:schemeClr val="accent6"/>
                </a:solidFill>
              </a:rPr>
              <a:t>Le cédant perd tout droit </a:t>
            </a:r>
          </a:p>
          <a:p>
            <a:r>
              <a:rPr lang="fr-FR" sz="3200" dirty="0">
                <a:solidFill>
                  <a:schemeClr val="accent6"/>
                </a:solidFill>
              </a:rPr>
              <a:t> </a:t>
            </a:r>
            <a:r>
              <a:rPr lang="fr-FR" sz="3200" i="1" dirty="0">
                <a:solidFill>
                  <a:schemeClr val="accent6"/>
                </a:solidFill>
              </a:rPr>
              <a:t>Exemple : une startup congolaise vend entièrement son brevet à une grande entreprise</a:t>
            </a:r>
            <a:endParaRPr lang="fr-FR" sz="3200" dirty="0">
              <a:solidFill>
                <a:schemeClr val="accent6"/>
              </a:solidFill>
            </a:endParaRPr>
          </a:p>
          <a:p>
            <a:endParaRPr lang="fr-FR" dirty="0">
              <a:solidFill>
                <a:schemeClr val="accent6"/>
              </a:solidFill>
            </a:endParaRPr>
          </a:p>
          <a:p>
            <a:pPr marL="0" indent="0">
              <a:buNone/>
            </a:pPr>
            <a:endParaRPr lang="fr-FR" sz="800" dirty="0">
              <a:solidFill>
                <a:schemeClr val="accent6"/>
              </a:solidFill>
            </a:endParaRPr>
          </a:p>
          <a:p>
            <a:pPr marL="457200" lvl="1" indent="0">
              <a:buNone/>
            </a:pPr>
            <a:endParaRPr lang="fr-FR" dirty="0">
              <a:solidFill>
                <a:schemeClr val="accent6"/>
              </a:solidFill>
            </a:endParaRPr>
          </a:p>
          <a:p>
            <a:pPr lvl="1"/>
            <a:endParaRPr lang="fr-FR" dirty="0">
              <a:solidFill>
                <a:schemeClr val="accent6"/>
              </a:solidFill>
            </a:endParaRPr>
          </a:p>
          <a:p>
            <a:pPr marL="0" indent="0">
              <a:buNone/>
            </a:pPr>
            <a:endParaRPr lang="fr-FR" dirty="0">
              <a:solidFill>
                <a:schemeClr val="accent6"/>
              </a:solidFill>
            </a:endParaRPr>
          </a:p>
          <a:p>
            <a:endParaRPr lang="en-US" dirty="0"/>
          </a:p>
        </p:txBody>
      </p:sp>
    </p:spTree>
    <p:extLst>
      <p:ext uri="{BB962C8B-B14F-4D97-AF65-F5344CB8AC3E}">
        <p14:creationId xmlns:p14="http://schemas.microsoft.com/office/powerpoint/2010/main" val="32652446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16FF4-225A-D6C2-2210-EB5A8B849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79C30-368B-9629-9B87-F017395096F1}"/>
              </a:ext>
            </a:extLst>
          </p:cNvPr>
          <p:cNvSpPr>
            <a:spLocks noGrp="1"/>
          </p:cNvSpPr>
          <p:nvPr>
            <p:ph type="title"/>
          </p:nvPr>
        </p:nvSpPr>
        <p:spPr>
          <a:xfrm>
            <a:off x="0" y="0"/>
            <a:ext cx="9144000" cy="908720"/>
          </a:xfrm>
        </p:spPr>
        <p:txBody>
          <a:bodyPr/>
          <a:lstStyle/>
          <a:p>
            <a:r>
              <a:rPr lang="fr-FR" sz="3200" dirty="0"/>
              <a:t>Les différentes formes de cession d’un brevet </a:t>
            </a:r>
            <a:endParaRPr lang="en-US" sz="3200" dirty="0"/>
          </a:p>
        </p:txBody>
      </p:sp>
      <p:sp>
        <p:nvSpPr>
          <p:cNvPr id="3" name="Content Placeholder 2">
            <a:extLst>
              <a:ext uri="{FF2B5EF4-FFF2-40B4-BE49-F238E27FC236}">
                <a16:creationId xmlns:a16="http://schemas.microsoft.com/office/drawing/2014/main" id="{43F8C5F8-3B76-DB22-85F9-9AAE06304182}"/>
              </a:ext>
            </a:extLst>
          </p:cNvPr>
          <p:cNvSpPr>
            <a:spLocks noGrp="1"/>
          </p:cNvSpPr>
          <p:nvPr>
            <p:ph idx="1"/>
          </p:nvPr>
        </p:nvSpPr>
        <p:spPr>
          <a:xfrm>
            <a:off x="107504" y="764704"/>
            <a:ext cx="8856984" cy="5361459"/>
          </a:xfrm>
        </p:spPr>
        <p:txBody>
          <a:bodyPr/>
          <a:lstStyle/>
          <a:p>
            <a:r>
              <a:rPr lang="fr-FR" sz="3200" b="1" dirty="0">
                <a:solidFill>
                  <a:schemeClr val="accent6"/>
                </a:solidFill>
              </a:rPr>
              <a:t>2. La cession partielle</a:t>
            </a:r>
          </a:p>
          <a:p>
            <a:pPr lvl="1"/>
            <a:r>
              <a:rPr lang="fr-FR" sz="3200" dirty="0">
                <a:solidFill>
                  <a:schemeClr val="accent6"/>
                </a:solidFill>
              </a:rPr>
              <a:t>Le brevet est partagé entre plusieurs propriétaires</a:t>
            </a:r>
          </a:p>
          <a:p>
            <a:pPr lvl="1"/>
            <a:r>
              <a:rPr lang="fr-FR" sz="3200" dirty="0">
                <a:solidFill>
                  <a:schemeClr val="accent6"/>
                </a:solidFill>
              </a:rPr>
              <a:t>Chaque partie détient une </a:t>
            </a:r>
            <a:r>
              <a:rPr lang="fr-FR" sz="3200" b="1" dirty="0">
                <a:solidFill>
                  <a:schemeClr val="accent6"/>
                </a:solidFill>
              </a:rPr>
              <a:t>quote-part</a:t>
            </a:r>
            <a:r>
              <a:rPr lang="fr-FR" sz="3200" dirty="0">
                <a:solidFill>
                  <a:schemeClr val="accent6"/>
                </a:solidFill>
              </a:rPr>
              <a:t> </a:t>
            </a:r>
          </a:p>
          <a:p>
            <a:pPr lvl="1"/>
            <a:r>
              <a:rPr lang="fr-FR" sz="3200" dirty="0">
                <a:solidFill>
                  <a:schemeClr val="accent6"/>
                </a:solidFill>
              </a:rPr>
              <a:t>On parle de </a:t>
            </a:r>
            <a:r>
              <a:rPr lang="fr-FR" sz="3200" b="1" dirty="0">
                <a:solidFill>
                  <a:schemeClr val="accent6"/>
                </a:solidFill>
              </a:rPr>
              <a:t>copropriété de brevet</a:t>
            </a:r>
            <a:r>
              <a:rPr lang="fr-FR" sz="3200" dirty="0">
                <a:solidFill>
                  <a:schemeClr val="accent6"/>
                </a:solidFill>
              </a:rPr>
              <a:t> </a:t>
            </a:r>
          </a:p>
          <a:p>
            <a:r>
              <a:rPr lang="fr-FR" sz="3200" b="1" dirty="0">
                <a:solidFill>
                  <a:schemeClr val="accent6"/>
                </a:solidFill>
              </a:rPr>
              <a:t> Particularité :</a:t>
            </a:r>
          </a:p>
          <a:p>
            <a:r>
              <a:rPr lang="fr-FR" sz="3200" dirty="0">
                <a:solidFill>
                  <a:schemeClr val="accent6"/>
                </a:solidFill>
              </a:rPr>
              <a:t>Les décisions importantes doivent souvent être prises </a:t>
            </a:r>
            <a:r>
              <a:rPr lang="fr-FR" sz="3200" b="1" dirty="0">
                <a:solidFill>
                  <a:schemeClr val="accent6"/>
                </a:solidFill>
              </a:rPr>
              <a:t>ensemble</a:t>
            </a:r>
            <a:r>
              <a:rPr lang="fr-FR" sz="3200" dirty="0">
                <a:solidFill>
                  <a:schemeClr val="accent6"/>
                </a:solidFill>
              </a:rPr>
              <a:t> </a:t>
            </a:r>
          </a:p>
          <a:p>
            <a:r>
              <a:rPr lang="fr-FR" sz="3200" dirty="0">
                <a:solidFill>
                  <a:schemeClr val="accent6"/>
                </a:solidFill>
              </a:rPr>
              <a:t>Utile dans les projets collaboratifs (R&amp;D)</a:t>
            </a:r>
          </a:p>
          <a:p>
            <a:pPr marL="0" indent="0">
              <a:buNone/>
            </a:pPr>
            <a:endParaRPr lang="fr-FR" dirty="0">
              <a:solidFill>
                <a:schemeClr val="accent6"/>
              </a:solidFill>
            </a:endParaRPr>
          </a:p>
          <a:p>
            <a:pPr marL="0" indent="0">
              <a:buNone/>
            </a:pPr>
            <a:endParaRPr lang="fr-FR" sz="800" dirty="0">
              <a:solidFill>
                <a:schemeClr val="accent6"/>
              </a:solidFill>
            </a:endParaRPr>
          </a:p>
          <a:p>
            <a:pPr marL="457200" lvl="1" indent="0">
              <a:buNone/>
            </a:pPr>
            <a:endParaRPr lang="fr-FR" dirty="0">
              <a:solidFill>
                <a:schemeClr val="accent6"/>
              </a:solidFill>
            </a:endParaRPr>
          </a:p>
          <a:p>
            <a:pPr lvl="1"/>
            <a:endParaRPr lang="fr-FR" dirty="0">
              <a:solidFill>
                <a:schemeClr val="accent6"/>
              </a:solidFill>
            </a:endParaRPr>
          </a:p>
          <a:p>
            <a:pPr marL="0" indent="0">
              <a:buNone/>
            </a:pPr>
            <a:endParaRPr lang="fr-FR" dirty="0">
              <a:solidFill>
                <a:schemeClr val="accent6"/>
              </a:solidFill>
            </a:endParaRPr>
          </a:p>
          <a:p>
            <a:endParaRPr lang="en-US" dirty="0"/>
          </a:p>
        </p:txBody>
      </p:sp>
    </p:spTree>
    <p:extLst>
      <p:ext uri="{BB962C8B-B14F-4D97-AF65-F5344CB8AC3E}">
        <p14:creationId xmlns:p14="http://schemas.microsoft.com/office/powerpoint/2010/main" val="2483562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1CD5F-9245-6189-1502-5AEE6439BC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65F9A-3AA6-3653-2CA7-80E621958088}"/>
              </a:ext>
            </a:extLst>
          </p:cNvPr>
          <p:cNvSpPr>
            <a:spLocks noGrp="1"/>
          </p:cNvSpPr>
          <p:nvPr>
            <p:ph type="title"/>
          </p:nvPr>
        </p:nvSpPr>
        <p:spPr>
          <a:xfrm>
            <a:off x="0" y="0"/>
            <a:ext cx="9108504" cy="731837"/>
          </a:xfrm>
        </p:spPr>
        <p:txBody>
          <a:bodyPr/>
          <a:lstStyle/>
          <a:p>
            <a:br>
              <a:rPr lang="en-US" dirty="0">
                <a:solidFill>
                  <a:schemeClr val="accent6"/>
                </a:solidFill>
              </a:rPr>
            </a:br>
            <a:r>
              <a:rPr lang="en-US" dirty="0">
                <a:solidFill>
                  <a:schemeClr val="accent6"/>
                </a:solidFill>
              </a:rPr>
              <a:t>La </a:t>
            </a:r>
            <a:r>
              <a:rPr lang="en-US" dirty="0" err="1">
                <a:solidFill>
                  <a:schemeClr val="accent6"/>
                </a:solidFill>
              </a:rPr>
              <a:t>Corée</a:t>
            </a:r>
            <a:r>
              <a:rPr lang="en-US" dirty="0">
                <a:solidFill>
                  <a:schemeClr val="accent6"/>
                </a:solidFill>
              </a:rPr>
              <a:t> </a:t>
            </a:r>
            <a:r>
              <a:rPr lang="en-US">
                <a:solidFill>
                  <a:schemeClr val="accent6"/>
                </a:solidFill>
              </a:rPr>
              <a:t>du Sud</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EE21A68D-E8C2-0C04-B53E-46F1E7D373CC}"/>
              </a:ext>
            </a:extLst>
          </p:cNvPr>
          <p:cNvSpPr>
            <a:spLocks noGrp="1"/>
          </p:cNvSpPr>
          <p:nvPr>
            <p:ph idx="1"/>
          </p:nvPr>
        </p:nvSpPr>
        <p:spPr>
          <a:xfrm>
            <a:off x="35496" y="908720"/>
            <a:ext cx="9073008" cy="5217443"/>
          </a:xfrm>
        </p:spPr>
        <p:txBody>
          <a:bodyPr/>
          <a:lstStyle/>
          <a:p>
            <a:r>
              <a:rPr lang="fr-FR" sz="2800" b="1" dirty="0">
                <a:solidFill>
                  <a:schemeClr val="accent6"/>
                </a:solidFill>
              </a:rPr>
              <a:t>L'histoire de la Corée du Sud :</a:t>
            </a:r>
            <a:endParaRPr lang="en-US" sz="2800" dirty="0">
              <a:solidFill>
                <a:schemeClr val="accent6"/>
              </a:solidFill>
            </a:endParaRPr>
          </a:p>
          <a:p>
            <a:r>
              <a:rPr lang="fr-FR" sz="2800" dirty="0">
                <a:solidFill>
                  <a:schemeClr val="accent6"/>
                </a:solidFill>
              </a:rPr>
              <a:t>En 1960, la Corée du Sud était </a:t>
            </a:r>
            <a:r>
              <a:rPr lang="fr-FR" sz="2800" b="1" dirty="0">
                <a:solidFill>
                  <a:schemeClr val="accent6"/>
                </a:solidFill>
              </a:rPr>
              <a:t>plus pauvre que le Ghana</a:t>
            </a:r>
            <a:r>
              <a:rPr lang="fr-FR" sz="2800" dirty="0">
                <a:solidFill>
                  <a:schemeClr val="accent6"/>
                </a:solidFill>
              </a:rPr>
              <a:t> Son PIB par habitant était de 79 dollars américains </a:t>
            </a:r>
          </a:p>
          <a:p>
            <a:r>
              <a:rPr lang="fr-FR" sz="2800" dirty="0">
                <a:solidFill>
                  <a:schemeClr val="accent6"/>
                </a:solidFill>
              </a:rPr>
              <a:t>Pas de ressources naturelles </a:t>
            </a:r>
          </a:p>
          <a:p>
            <a:r>
              <a:rPr lang="fr-FR" sz="2800" dirty="0">
                <a:solidFill>
                  <a:schemeClr val="accent6"/>
                </a:solidFill>
              </a:rPr>
              <a:t>Pas de technologies</a:t>
            </a:r>
          </a:p>
          <a:p>
            <a:r>
              <a:rPr lang="fr-FR" sz="2800" dirty="0">
                <a:solidFill>
                  <a:schemeClr val="accent6"/>
                </a:solidFill>
              </a:rPr>
              <a:t>Un pays dévasté par une guerre sanglantes (Guerre de deux Corées, 1953)</a:t>
            </a:r>
          </a:p>
          <a:p>
            <a:r>
              <a:rPr lang="fr-FR" sz="2800" dirty="0">
                <a:solidFill>
                  <a:schemeClr val="accent6"/>
                </a:solidFill>
              </a:rPr>
              <a:t>La moitié de la population vivait avec moins d'un dollar par jour</a:t>
            </a:r>
            <a:endParaRPr lang="en-US" sz="2800" dirty="0">
              <a:solidFill>
                <a:schemeClr val="accent6"/>
              </a:solidFill>
            </a:endParaRPr>
          </a:p>
          <a:p>
            <a:endParaRPr lang="en-US" dirty="0"/>
          </a:p>
        </p:txBody>
      </p:sp>
    </p:spTree>
    <p:extLst>
      <p:ext uri="{BB962C8B-B14F-4D97-AF65-F5344CB8AC3E}">
        <p14:creationId xmlns:p14="http://schemas.microsoft.com/office/powerpoint/2010/main" val="29535975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4ED57-9966-B139-AF4B-7E29B8363D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3F1C7-C7E9-5B62-C685-FD1208C72F91}"/>
              </a:ext>
            </a:extLst>
          </p:cNvPr>
          <p:cNvSpPr>
            <a:spLocks noGrp="1"/>
          </p:cNvSpPr>
          <p:nvPr>
            <p:ph type="title"/>
          </p:nvPr>
        </p:nvSpPr>
        <p:spPr>
          <a:xfrm>
            <a:off x="0" y="0"/>
            <a:ext cx="9144000" cy="476672"/>
          </a:xfrm>
        </p:spPr>
        <p:txBody>
          <a:bodyPr/>
          <a:lstStyle/>
          <a:p>
            <a:r>
              <a:rPr lang="fr-FR" sz="3200" dirty="0"/>
              <a:t>Les différentes formes de cession d’un brevet </a:t>
            </a:r>
            <a:endParaRPr lang="en-US" sz="3200" dirty="0"/>
          </a:p>
        </p:txBody>
      </p:sp>
      <p:sp>
        <p:nvSpPr>
          <p:cNvPr id="3" name="Content Placeholder 2">
            <a:extLst>
              <a:ext uri="{FF2B5EF4-FFF2-40B4-BE49-F238E27FC236}">
                <a16:creationId xmlns:a16="http://schemas.microsoft.com/office/drawing/2014/main" id="{39F0E93C-9EFA-3EE4-211D-A469F280F1F2}"/>
              </a:ext>
            </a:extLst>
          </p:cNvPr>
          <p:cNvSpPr>
            <a:spLocks noGrp="1"/>
          </p:cNvSpPr>
          <p:nvPr>
            <p:ph idx="1"/>
          </p:nvPr>
        </p:nvSpPr>
        <p:spPr>
          <a:xfrm>
            <a:off x="0" y="620688"/>
            <a:ext cx="9144000" cy="6237312"/>
          </a:xfrm>
        </p:spPr>
        <p:txBody>
          <a:bodyPr/>
          <a:lstStyle/>
          <a:p>
            <a:r>
              <a:rPr lang="fr-FR" b="1" dirty="0">
                <a:solidFill>
                  <a:schemeClr val="accent6"/>
                </a:solidFill>
              </a:rPr>
              <a:t>3. La cession territoriale</a:t>
            </a:r>
          </a:p>
          <a:p>
            <a:r>
              <a:rPr lang="fr-FR" dirty="0">
                <a:solidFill>
                  <a:schemeClr val="accent6"/>
                </a:solidFill>
              </a:rPr>
              <a:t>Le brevet est cédé </a:t>
            </a:r>
            <a:r>
              <a:rPr lang="fr-FR" b="1" dirty="0">
                <a:solidFill>
                  <a:schemeClr val="accent6"/>
                </a:solidFill>
              </a:rPr>
              <a:t>uniquement pour certains pays ou régions</a:t>
            </a:r>
            <a:endParaRPr lang="fr-FR" dirty="0">
              <a:solidFill>
                <a:schemeClr val="accent6"/>
              </a:solidFill>
            </a:endParaRPr>
          </a:p>
          <a:p>
            <a:r>
              <a:rPr lang="fr-FR" dirty="0">
                <a:solidFill>
                  <a:schemeClr val="accent6"/>
                </a:solidFill>
              </a:rPr>
              <a:t>Exemple : </a:t>
            </a:r>
          </a:p>
          <a:p>
            <a:pPr lvl="1"/>
            <a:r>
              <a:rPr lang="fr-FR" dirty="0">
                <a:solidFill>
                  <a:schemeClr val="accent6"/>
                </a:solidFill>
              </a:rPr>
              <a:t>une entreprise garde l’Europe </a:t>
            </a:r>
          </a:p>
          <a:p>
            <a:pPr lvl="1"/>
            <a:r>
              <a:rPr lang="fr-FR" dirty="0">
                <a:solidFill>
                  <a:schemeClr val="accent6"/>
                </a:solidFill>
              </a:rPr>
              <a:t>cède l’Afrique ou l’Asie </a:t>
            </a:r>
          </a:p>
          <a:p>
            <a:r>
              <a:rPr lang="fr-FR" dirty="0">
                <a:solidFill>
                  <a:schemeClr val="accent6"/>
                </a:solidFill>
              </a:rPr>
              <a:t>Très stratégique pour l’expansion internationale</a:t>
            </a:r>
          </a:p>
          <a:p>
            <a:pPr marL="0" indent="0">
              <a:buNone/>
            </a:pPr>
            <a:endParaRPr lang="fr-FR" sz="800" dirty="0">
              <a:solidFill>
                <a:schemeClr val="accent6"/>
              </a:solidFill>
            </a:endParaRPr>
          </a:p>
          <a:p>
            <a:r>
              <a:rPr lang="fr-FR" b="1" dirty="0">
                <a:solidFill>
                  <a:schemeClr val="accent6"/>
                </a:solidFill>
              </a:rPr>
              <a:t>4. La cession sectorielle (ou par domaine d’application)</a:t>
            </a:r>
          </a:p>
          <a:p>
            <a:r>
              <a:rPr lang="fr-FR" dirty="0">
                <a:solidFill>
                  <a:schemeClr val="accent6"/>
                </a:solidFill>
              </a:rPr>
              <a:t>Le brevet est cédé pour </a:t>
            </a:r>
            <a:r>
              <a:rPr lang="fr-FR" b="1" dirty="0">
                <a:solidFill>
                  <a:schemeClr val="accent6"/>
                </a:solidFill>
              </a:rPr>
              <a:t>un usage spécifique seulement</a:t>
            </a:r>
            <a:endParaRPr lang="fr-FR" dirty="0">
              <a:solidFill>
                <a:schemeClr val="accent6"/>
              </a:solidFill>
            </a:endParaRPr>
          </a:p>
          <a:p>
            <a:r>
              <a:rPr lang="fr-FR" dirty="0">
                <a:solidFill>
                  <a:schemeClr val="accent6"/>
                </a:solidFill>
              </a:rPr>
              <a:t>Exemple : </a:t>
            </a:r>
          </a:p>
          <a:p>
            <a:pPr lvl="1"/>
            <a:r>
              <a:rPr lang="fr-FR" dirty="0">
                <a:solidFill>
                  <a:schemeClr val="accent6"/>
                </a:solidFill>
              </a:rPr>
              <a:t>technologie utilisée en médecine  </a:t>
            </a:r>
          </a:p>
          <a:p>
            <a:pPr lvl="1"/>
            <a:r>
              <a:rPr lang="fr-FR" dirty="0">
                <a:solidFill>
                  <a:schemeClr val="accent6"/>
                </a:solidFill>
              </a:rPr>
              <a:t>mais conservée pour une autre industrie (agricole, etc.)   </a:t>
            </a:r>
          </a:p>
          <a:p>
            <a:r>
              <a:rPr lang="fr-FR" dirty="0">
                <a:solidFill>
                  <a:schemeClr val="accent6"/>
                </a:solidFill>
              </a:rPr>
              <a:t>Permet de </a:t>
            </a:r>
            <a:r>
              <a:rPr lang="fr-FR" b="1" dirty="0">
                <a:solidFill>
                  <a:schemeClr val="accent6"/>
                </a:solidFill>
              </a:rPr>
              <a:t>multiplier la valeur du même brevet</a:t>
            </a:r>
            <a:endParaRPr lang="fr-FR" dirty="0">
              <a:solidFill>
                <a:schemeClr val="accent6"/>
              </a:solidFill>
            </a:endParaRPr>
          </a:p>
          <a:p>
            <a:pPr marL="0" indent="0">
              <a:buNone/>
            </a:pPr>
            <a:endParaRPr lang="fr-FR" dirty="0">
              <a:solidFill>
                <a:schemeClr val="accent6"/>
              </a:solidFill>
            </a:endParaRPr>
          </a:p>
          <a:p>
            <a:pPr marL="0" indent="0">
              <a:buNone/>
            </a:pPr>
            <a:endParaRPr lang="fr-FR" sz="800" dirty="0">
              <a:solidFill>
                <a:schemeClr val="accent6"/>
              </a:solidFill>
            </a:endParaRPr>
          </a:p>
          <a:p>
            <a:pPr marL="457200" lvl="1" indent="0">
              <a:buNone/>
            </a:pPr>
            <a:endParaRPr lang="fr-FR" dirty="0">
              <a:solidFill>
                <a:schemeClr val="accent6"/>
              </a:solidFill>
            </a:endParaRPr>
          </a:p>
          <a:p>
            <a:pPr lvl="1"/>
            <a:endParaRPr lang="fr-FR" dirty="0">
              <a:solidFill>
                <a:schemeClr val="accent6"/>
              </a:solidFill>
            </a:endParaRPr>
          </a:p>
          <a:p>
            <a:pPr marL="0" indent="0">
              <a:buNone/>
            </a:pPr>
            <a:endParaRPr lang="fr-FR" dirty="0">
              <a:solidFill>
                <a:schemeClr val="accent6"/>
              </a:solidFill>
            </a:endParaRPr>
          </a:p>
          <a:p>
            <a:endParaRPr lang="en-US" dirty="0"/>
          </a:p>
        </p:txBody>
      </p:sp>
    </p:spTree>
    <p:extLst>
      <p:ext uri="{BB962C8B-B14F-4D97-AF65-F5344CB8AC3E}">
        <p14:creationId xmlns:p14="http://schemas.microsoft.com/office/powerpoint/2010/main" val="15377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81733-7F21-F0B9-374A-CCB7BBC533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C5A78-9811-633C-0614-CE0EC61EBEB2}"/>
              </a:ext>
            </a:extLst>
          </p:cNvPr>
          <p:cNvSpPr>
            <a:spLocks noGrp="1"/>
          </p:cNvSpPr>
          <p:nvPr>
            <p:ph type="title"/>
          </p:nvPr>
        </p:nvSpPr>
        <p:spPr>
          <a:xfrm>
            <a:off x="0" y="0"/>
            <a:ext cx="9144000" cy="476672"/>
          </a:xfrm>
        </p:spPr>
        <p:txBody>
          <a:bodyPr/>
          <a:lstStyle/>
          <a:p>
            <a:r>
              <a:rPr lang="fr-FR" sz="3200" dirty="0"/>
              <a:t>Les différentes formes de cession d’un brevet </a:t>
            </a:r>
            <a:endParaRPr lang="en-US" sz="3200" dirty="0"/>
          </a:p>
        </p:txBody>
      </p:sp>
      <p:sp>
        <p:nvSpPr>
          <p:cNvPr id="3" name="Content Placeholder 2">
            <a:extLst>
              <a:ext uri="{FF2B5EF4-FFF2-40B4-BE49-F238E27FC236}">
                <a16:creationId xmlns:a16="http://schemas.microsoft.com/office/drawing/2014/main" id="{CE96E413-6511-A7BB-833F-0479958AD19D}"/>
              </a:ext>
            </a:extLst>
          </p:cNvPr>
          <p:cNvSpPr>
            <a:spLocks noGrp="1"/>
          </p:cNvSpPr>
          <p:nvPr>
            <p:ph idx="1"/>
          </p:nvPr>
        </p:nvSpPr>
        <p:spPr>
          <a:xfrm>
            <a:off x="0" y="620688"/>
            <a:ext cx="9144000" cy="6237312"/>
          </a:xfrm>
        </p:spPr>
        <p:txBody>
          <a:bodyPr/>
          <a:lstStyle/>
          <a:p>
            <a:r>
              <a:rPr lang="fr-FR" b="1" dirty="0">
                <a:solidFill>
                  <a:schemeClr val="accent6"/>
                </a:solidFill>
              </a:rPr>
              <a:t>5. La cession avec paiement différé ou conditionnel</a:t>
            </a:r>
          </a:p>
          <a:p>
            <a:pPr lvl="1"/>
            <a:r>
              <a:rPr lang="fr-FR" dirty="0">
                <a:solidFill>
                  <a:schemeClr val="accent6"/>
                </a:solidFill>
              </a:rPr>
              <a:t>Le transfert peut être :</a:t>
            </a:r>
          </a:p>
          <a:p>
            <a:pPr lvl="1"/>
            <a:r>
              <a:rPr lang="fr-FR" dirty="0">
                <a:solidFill>
                  <a:schemeClr val="accent6"/>
                </a:solidFill>
              </a:rPr>
              <a:t>immédiat + paiement échelonné </a:t>
            </a:r>
          </a:p>
          <a:p>
            <a:pPr lvl="1"/>
            <a:r>
              <a:rPr lang="fr-FR" dirty="0">
                <a:solidFill>
                  <a:schemeClr val="accent6"/>
                </a:solidFill>
              </a:rPr>
              <a:t>ou conditionné (ex : succès commercial) </a:t>
            </a:r>
          </a:p>
          <a:p>
            <a:pPr lvl="1"/>
            <a:r>
              <a:rPr lang="fr-FR" dirty="0">
                <a:solidFill>
                  <a:schemeClr val="accent6"/>
                </a:solidFill>
              </a:rPr>
              <a:t>Souvent utilisée dans les startups</a:t>
            </a:r>
          </a:p>
          <a:p>
            <a:pPr marL="457200" lvl="1" indent="0">
              <a:buNone/>
            </a:pPr>
            <a:endParaRPr lang="fr-FR" dirty="0">
              <a:solidFill>
                <a:schemeClr val="accent6"/>
              </a:solidFill>
            </a:endParaRPr>
          </a:p>
          <a:p>
            <a:r>
              <a:rPr lang="fr-FR" b="1" dirty="0">
                <a:solidFill>
                  <a:schemeClr val="accent6"/>
                </a:solidFill>
              </a:rPr>
              <a:t>6. La cession avec clauses particulières</a:t>
            </a:r>
          </a:p>
          <a:p>
            <a:pPr lvl="1"/>
            <a:r>
              <a:rPr lang="fr-FR" dirty="0">
                <a:solidFill>
                  <a:schemeClr val="accent6"/>
                </a:solidFill>
              </a:rPr>
              <a:t>Certaines cessions incluent :</a:t>
            </a:r>
          </a:p>
          <a:p>
            <a:pPr lvl="1"/>
            <a:r>
              <a:rPr lang="fr-FR" dirty="0">
                <a:solidFill>
                  <a:schemeClr val="accent6"/>
                </a:solidFill>
              </a:rPr>
              <a:t>clause de retour (si non exploitation) </a:t>
            </a:r>
          </a:p>
          <a:p>
            <a:pPr lvl="1"/>
            <a:r>
              <a:rPr lang="fr-FR" dirty="0">
                <a:solidFill>
                  <a:schemeClr val="accent6"/>
                </a:solidFill>
              </a:rPr>
              <a:t>obligations d’exploitation </a:t>
            </a:r>
          </a:p>
          <a:p>
            <a:pPr lvl="1"/>
            <a:r>
              <a:rPr lang="fr-FR" dirty="0">
                <a:solidFill>
                  <a:schemeClr val="accent6"/>
                </a:solidFill>
              </a:rPr>
              <a:t>maintien de royalties </a:t>
            </a:r>
          </a:p>
          <a:p>
            <a:pPr lvl="1"/>
            <a:r>
              <a:rPr lang="fr-FR" dirty="0">
                <a:solidFill>
                  <a:schemeClr val="accent6"/>
                </a:solidFill>
              </a:rPr>
              <a:t>Cette forme est hybride entre cession et licence</a:t>
            </a:r>
          </a:p>
          <a:p>
            <a:pPr marL="457200" lvl="1" indent="0">
              <a:buNone/>
            </a:pPr>
            <a:endParaRPr lang="fr-FR" dirty="0">
              <a:solidFill>
                <a:schemeClr val="accent6"/>
              </a:solidFill>
            </a:endParaRPr>
          </a:p>
          <a:p>
            <a:pPr marL="0" indent="0">
              <a:buNone/>
            </a:pPr>
            <a:endParaRPr lang="fr-FR" dirty="0">
              <a:solidFill>
                <a:schemeClr val="accent6"/>
              </a:solidFill>
            </a:endParaRPr>
          </a:p>
          <a:p>
            <a:pPr marL="0" indent="0">
              <a:buNone/>
            </a:pPr>
            <a:endParaRPr lang="fr-FR" sz="800" dirty="0">
              <a:solidFill>
                <a:schemeClr val="accent6"/>
              </a:solidFill>
            </a:endParaRPr>
          </a:p>
          <a:p>
            <a:pPr marL="457200" lvl="1" indent="0">
              <a:buNone/>
            </a:pPr>
            <a:endParaRPr lang="fr-FR" dirty="0">
              <a:solidFill>
                <a:schemeClr val="accent6"/>
              </a:solidFill>
            </a:endParaRPr>
          </a:p>
          <a:p>
            <a:pPr lvl="1"/>
            <a:endParaRPr lang="fr-FR" dirty="0">
              <a:solidFill>
                <a:schemeClr val="accent6"/>
              </a:solidFill>
            </a:endParaRPr>
          </a:p>
          <a:p>
            <a:pPr marL="0" indent="0">
              <a:buNone/>
            </a:pPr>
            <a:endParaRPr lang="fr-FR" dirty="0">
              <a:solidFill>
                <a:schemeClr val="accent6"/>
              </a:solidFill>
            </a:endParaRPr>
          </a:p>
          <a:p>
            <a:endParaRPr lang="en-US" dirty="0"/>
          </a:p>
        </p:txBody>
      </p:sp>
    </p:spTree>
    <p:extLst>
      <p:ext uri="{BB962C8B-B14F-4D97-AF65-F5344CB8AC3E}">
        <p14:creationId xmlns:p14="http://schemas.microsoft.com/office/powerpoint/2010/main" val="14050082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FEDAE-03FC-672E-C3E7-D6D6947B7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92F43C-A298-9D67-CA85-2972708DE073}"/>
              </a:ext>
            </a:extLst>
          </p:cNvPr>
          <p:cNvSpPr>
            <a:spLocks noGrp="1"/>
          </p:cNvSpPr>
          <p:nvPr>
            <p:ph type="title"/>
          </p:nvPr>
        </p:nvSpPr>
        <p:spPr>
          <a:xfrm>
            <a:off x="107504" y="-99392"/>
            <a:ext cx="8579296" cy="648072"/>
          </a:xfrm>
        </p:spPr>
        <p:txBody>
          <a:bodyPr/>
          <a:lstStyle/>
          <a:p>
            <a:r>
              <a:rPr lang="fr-FR" dirty="0"/>
              <a:t>Pourquoi céder un brevet?</a:t>
            </a:r>
            <a:endParaRPr lang="en-US" dirty="0"/>
          </a:p>
        </p:txBody>
      </p:sp>
      <p:sp>
        <p:nvSpPr>
          <p:cNvPr id="3" name="Content Placeholder 2">
            <a:extLst>
              <a:ext uri="{FF2B5EF4-FFF2-40B4-BE49-F238E27FC236}">
                <a16:creationId xmlns:a16="http://schemas.microsoft.com/office/drawing/2014/main" id="{D1E45F38-1278-9C07-5362-3E485C02FD0E}"/>
              </a:ext>
            </a:extLst>
          </p:cNvPr>
          <p:cNvSpPr>
            <a:spLocks noGrp="1"/>
          </p:cNvSpPr>
          <p:nvPr>
            <p:ph idx="1"/>
          </p:nvPr>
        </p:nvSpPr>
        <p:spPr>
          <a:xfrm>
            <a:off x="107504" y="548680"/>
            <a:ext cx="8856984" cy="5904656"/>
          </a:xfrm>
        </p:spPr>
        <p:txBody>
          <a:bodyPr/>
          <a:lstStyle/>
          <a:p>
            <a:pPr marL="0" indent="0">
              <a:buNone/>
            </a:pPr>
            <a:endParaRPr lang="fr-FR" sz="800" b="1" dirty="0"/>
          </a:p>
          <a:p>
            <a:r>
              <a:rPr lang="fr-FR" sz="2800" b="1" dirty="0">
                <a:solidFill>
                  <a:schemeClr val="accent6"/>
                </a:solidFill>
              </a:rPr>
              <a:t>Avantages:</a:t>
            </a:r>
          </a:p>
          <a:p>
            <a:pPr marL="0" indent="0">
              <a:buNone/>
            </a:pPr>
            <a:r>
              <a:rPr lang="fr-FR" sz="2800" b="1" dirty="0">
                <a:solidFill>
                  <a:schemeClr val="accent6"/>
                </a:solidFill>
              </a:rPr>
              <a:t> </a:t>
            </a:r>
          </a:p>
          <a:p>
            <a:pPr lvl="1"/>
            <a:r>
              <a:rPr lang="fr-FR" sz="2800" dirty="0">
                <a:solidFill>
                  <a:schemeClr val="accent6"/>
                </a:solidFill>
              </a:rPr>
              <a:t>Obtenir </a:t>
            </a:r>
            <a:r>
              <a:rPr lang="fr-FR" sz="2800" b="1" dirty="0">
                <a:solidFill>
                  <a:schemeClr val="accent6"/>
                </a:solidFill>
              </a:rPr>
              <a:t>des liquidités immédiates</a:t>
            </a:r>
            <a:r>
              <a:rPr lang="fr-FR" sz="2800" dirty="0">
                <a:solidFill>
                  <a:schemeClr val="accent6"/>
                </a:solidFill>
              </a:rPr>
              <a:t> </a:t>
            </a:r>
          </a:p>
          <a:p>
            <a:pPr lvl="1"/>
            <a:r>
              <a:rPr lang="fr-FR" sz="2800" dirty="0">
                <a:solidFill>
                  <a:schemeClr val="accent6"/>
                </a:solidFill>
              </a:rPr>
              <a:t>Se désengager d’un domaine </a:t>
            </a:r>
          </a:p>
          <a:p>
            <a:pPr lvl="1"/>
            <a:r>
              <a:rPr lang="fr-FR" sz="2800" dirty="0">
                <a:solidFill>
                  <a:schemeClr val="accent6"/>
                </a:solidFill>
              </a:rPr>
              <a:t>Réduire les coûts (maintenance, exploitation) </a:t>
            </a:r>
          </a:p>
          <a:p>
            <a:endParaRPr lang="fr-FR" sz="2800" b="1" dirty="0">
              <a:solidFill>
                <a:schemeClr val="accent6"/>
              </a:solidFill>
            </a:endParaRPr>
          </a:p>
          <a:p>
            <a:r>
              <a:rPr lang="fr-FR" sz="2800" b="1" dirty="0">
                <a:solidFill>
                  <a:schemeClr val="accent6"/>
                </a:solidFill>
              </a:rPr>
              <a:t>Inconvénients</a:t>
            </a:r>
          </a:p>
          <a:p>
            <a:pPr lvl="1"/>
            <a:r>
              <a:rPr lang="fr-FR" sz="2800" dirty="0">
                <a:solidFill>
                  <a:schemeClr val="accent6"/>
                </a:solidFill>
              </a:rPr>
              <a:t>Perte de contrôle </a:t>
            </a:r>
          </a:p>
          <a:p>
            <a:pPr lvl="1"/>
            <a:r>
              <a:rPr lang="fr-FR" sz="2800" dirty="0">
                <a:solidFill>
                  <a:schemeClr val="accent6"/>
                </a:solidFill>
              </a:rPr>
              <a:t>Pas d’accès aux revenus futurs liés au brevet</a:t>
            </a:r>
          </a:p>
          <a:p>
            <a:endParaRPr lang="en-US" dirty="0"/>
          </a:p>
        </p:txBody>
      </p:sp>
    </p:spTree>
    <p:extLst>
      <p:ext uri="{BB962C8B-B14F-4D97-AF65-F5344CB8AC3E}">
        <p14:creationId xmlns:p14="http://schemas.microsoft.com/office/powerpoint/2010/main" val="23767531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63563-F590-509C-94BC-B051E86AAE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8DF10B-DBA6-2C77-3470-8B1D1260E7C1}"/>
              </a:ext>
            </a:extLst>
          </p:cNvPr>
          <p:cNvSpPr>
            <a:spLocks noGrp="1"/>
          </p:cNvSpPr>
          <p:nvPr>
            <p:ph type="title"/>
          </p:nvPr>
        </p:nvSpPr>
        <p:spPr>
          <a:xfrm>
            <a:off x="107504" y="-99392"/>
            <a:ext cx="8579296" cy="792088"/>
          </a:xfrm>
        </p:spPr>
        <p:txBody>
          <a:bodyPr/>
          <a:lstStyle/>
          <a:p>
            <a:r>
              <a:rPr lang="fr-FR" dirty="0"/>
              <a:t>Comment la cession est-elle rémunérée?</a:t>
            </a:r>
            <a:endParaRPr lang="en-US" dirty="0"/>
          </a:p>
        </p:txBody>
      </p:sp>
      <p:sp>
        <p:nvSpPr>
          <p:cNvPr id="3" name="Content Placeholder 2">
            <a:extLst>
              <a:ext uri="{FF2B5EF4-FFF2-40B4-BE49-F238E27FC236}">
                <a16:creationId xmlns:a16="http://schemas.microsoft.com/office/drawing/2014/main" id="{07A13EA1-A20D-0088-F733-CA87D9434709}"/>
              </a:ext>
            </a:extLst>
          </p:cNvPr>
          <p:cNvSpPr>
            <a:spLocks noGrp="1"/>
          </p:cNvSpPr>
          <p:nvPr>
            <p:ph idx="1"/>
          </p:nvPr>
        </p:nvSpPr>
        <p:spPr>
          <a:xfrm>
            <a:off x="107504" y="980728"/>
            <a:ext cx="8856984" cy="5472608"/>
          </a:xfrm>
        </p:spPr>
        <p:txBody>
          <a:bodyPr/>
          <a:lstStyle/>
          <a:p>
            <a:pPr marL="0" indent="0">
              <a:buNone/>
            </a:pPr>
            <a:endParaRPr lang="fr-FR" b="1" dirty="0"/>
          </a:p>
          <a:p>
            <a:r>
              <a:rPr lang="fr-FR" sz="3600" dirty="0">
                <a:solidFill>
                  <a:schemeClr val="accent6"/>
                </a:solidFill>
              </a:rPr>
              <a:t>En général :</a:t>
            </a:r>
          </a:p>
          <a:p>
            <a:pPr lvl="1"/>
            <a:r>
              <a:rPr lang="fr-FR" sz="3600" b="1" dirty="0">
                <a:solidFill>
                  <a:schemeClr val="accent6"/>
                </a:solidFill>
              </a:rPr>
              <a:t>Paiement unique (prix de vente)</a:t>
            </a:r>
          </a:p>
          <a:p>
            <a:pPr marL="457200" lvl="1" indent="0">
              <a:buNone/>
            </a:pPr>
            <a:r>
              <a:rPr lang="fr-FR" sz="3600" dirty="0">
                <a:solidFill>
                  <a:schemeClr val="accent6"/>
                </a:solidFill>
              </a:rPr>
              <a:t> </a:t>
            </a:r>
          </a:p>
          <a:p>
            <a:r>
              <a:rPr lang="fr-FR" sz="3600" dirty="0">
                <a:solidFill>
                  <a:schemeClr val="accent6"/>
                </a:solidFill>
              </a:rPr>
              <a:t>Parfois : </a:t>
            </a:r>
          </a:p>
          <a:p>
            <a:pPr lvl="1"/>
            <a:r>
              <a:rPr lang="fr-FR" sz="3600" dirty="0">
                <a:solidFill>
                  <a:schemeClr val="accent6"/>
                </a:solidFill>
              </a:rPr>
              <a:t>Royalties (plus rare, mais possible)</a:t>
            </a:r>
          </a:p>
          <a:p>
            <a:endParaRPr lang="en-US" dirty="0"/>
          </a:p>
        </p:txBody>
      </p:sp>
    </p:spTree>
    <p:extLst>
      <p:ext uri="{BB962C8B-B14F-4D97-AF65-F5344CB8AC3E}">
        <p14:creationId xmlns:p14="http://schemas.microsoft.com/office/powerpoint/2010/main" val="14315543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76F86-B039-AC3F-209D-E1971C5890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9E5D76-03A1-4906-E47D-16F66144E576}"/>
              </a:ext>
            </a:extLst>
          </p:cNvPr>
          <p:cNvSpPr>
            <a:spLocks noGrp="1"/>
          </p:cNvSpPr>
          <p:nvPr>
            <p:ph type="title"/>
          </p:nvPr>
        </p:nvSpPr>
        <p:spPr>
          <a:xfrm>
            <a:off x="45840" y="116632"/>
            <a:ext cx="8640960" cy="936104"/>
          </a:xfrm>
        </p:spPr>
        <p:txBody>
          <a:bodyPr/>
          <a:lstStyle/>
          <a:p>
            <a:br>
              <a:rPr lang="fr-FR" sz="4000" dirty="0"/>
            </a:br>
            <a:r>
              <a:rPr lang="fr-FR" sz="3200" dirty="0"/>
              <a:t>Comment s’opère concrètement une cession de brevet ?</a:t>
            </a:r>
            <a:br>
              <a:rPr lang="fr-FR" sz="4000" i="1" dirty="0">
                <a:solidFill>
                  <a:schemeClr val="accent6"/>
                </a:solidFill>
              </a:rPr>
            </a:br>
            <a:endParaRPr lang="en-US" sz="4000" dirty="0"/>
          </a:p>
        </p:txBody>
      </p:sp>
      <p:sp>
        <p:nvSpPr>
          <p:cNvPr id="3" name="Content Placeholder 2">
            <a:extLst>
              <a:ext uri="{FF2B5EF4-FFF2-40B4-BE49-F238E27FC236}">
                <a16:creationId xmlns:a16="http://schemas.microsoft.com/office/drawing/2014/main" id="{23480588-28CB-8259-81D2-ACB05267C682}"/>
              </a:ext>
            </a:extLst>
          </p:cNvPr>
          <p:cNvSpPr>
            <a:spLocks noGrp="1"/>
          </p:cNvSpPr>
          <p:nvPr>
            <p:ph idx="1"/>
          </p:nvPr>
        </p:nvSpPr>
        <p:spPr>
          <a:xfrm>
            <a:off x="45840" y="1196752"/>
            <a:ext cx="9062664" cy="5386610"/>
          </a:xfrm>
        </p:spPr>
        <p:txBody>
          <a:bodyPr/>
          <a:lstStyle/>
          <a:p>
            <a:r>
              <a:rPr lang="fr-FR" b="1" dirty="0">
                <a:solidFill>
                  <a:schemeClr val="accent6"/>
                </a:solidFill>
              </a:rPr>
              <a:t>Il y a 2 étapes essentielles :</a:t>
            </a:r>
          </a:p>
          <a:p>
            <a:pPr marL="0" indent="0">
              <a:buNone/>
            </a:pPr>
            <a:endParaRPr lang="fr-FR" sz="800" dirty="0">
              <a:solidFill>
                <a:schemeClr val="accent6"/>
              </a:solidFill>
            </a:endParaRPr>
          </a:p>
          <a:p>
            <a:r>
              <a:rPr lang="fr-FR" b="1" dirty="0">
                <a:solidFill>
                  <a:schemeClr val="accent6"/>
                </a:solidFill>
              </a:rPr>
              <a:t>Le contrat (entre les parties)</a:t>
            </a:r>
            <a:r>
              <a:rPr lang="fr-FR" dirty="0">
                <a:solidFill>
                  <a:schemeClr val="accent6"/>
                </a:solidFill>
              </a:rPr>
              <a:t> </a:t>
            </a:r>
            <a:r>
              <a:rPr lang="fr-FR" b="1" dirty="0">
                <a:solidFill>
                  <a:schemeClr val="accent6"/>
                </a:solidFill>
              </a:rPr>
              <a:t>précisant</a:t>
            </a:r>
            <a:r>
              <a:rPr lang="fr-FR" dirty="0">
                <a:solidFill>
                  <a:schemeClr val="accent6"/>
                </a:solidFill>
              </a:rPr>
              <a:t>:</a:t>
            </a:r>
            <a:endParaRPr lang="fr-FR" dirty="0"/>
          </a:p>
          <a:p>
            <a:pPr lvl="1"/>
            <a:r>
              <a:rPr lang="fr-FR" dirty="0">
                <a:solidFill>
                  <a:schemeClr val="accent6"/>
                </a:solidFill>
              </a:rPr>
              <a:t>L’identification du brevet </a:t>
            </a:r>
          </a:p>
          <a:p>
            <a:pPr lvl="1"/>
            <a:r>
              <a:rPr lang="fr-FR" dirty="0">
                <a:solidFill>
                  <a:schemeClr val="accent6"/>
                </a:solidFill>
              </a:rPr>
              <a:t>Le prix de cession  </a:t>
            </a:r>
          </a:p>
          <a:p>
            <a:pPr lvl="1"/>
            <a:r>
              <a:rPr lang="fr-FR" dirty="0">
                <a:solidFill>
                  <a:schemeClr val="accent6"/>
                </a:solidFill>
              </a:rPr>
              <a:t>La date de transfert </a:t>
            </a:r>
          </a:p>
          <a:p>
            <a:pPr lvl="1"/>
            <a:r>
              <a:rPr lang="fr-FR" dirty="0">
                <a:solidFill>
                  <a:schemeClr val="accent6"/>
                </a:solidFill>
              </a:rPr>
              <a:t>Les garanties (validité du brevet, absence de litiges, etc.)</a:t>
            </a:r>
          </a:p>
          <a:p>
            <a:pPr marL="0" indent="0">
              <a:buNone/>
            </a:pPr>
            <a:endParaRPr lang="fr-FR" sz="800" b="1" dirty="0">
              <a:solidFill>
                <a:schemeClr val="accent6"/>
              </a:solidFill>
            </a:endParaRPr>
          </a:p>
          <a:p>
            <a:r>
              <a:rPr lang="fr-FR" b="1" dirty="0">
                <a:solidFill>
                  <a:schemeClr val="accent6"/>
                </a:solidFill>
              </a:rPr>
              <a:t>L’enregistrement officiel du cessionnaire (auprès de l’office national de la propriété intellectuelle qui a délivré le titre : Direction de la PI (RDC), OAPI, ARIPO, OEB, etc.) sinon la cession ne sera pas opposable aux tiers et le premier détenteur (le cédant) apparaîtra comme le titulaire du droit</a:t>
            </a:r>
          </a:p>
          <a:p>
            <a:pPr marL="457200" lvl="1" indent="0">
              <a:buNone/>
            </a:pPr>
            <a:endParaRPr lang="fr-FR" dirty="0">
              <a:solidFill>
                <a:schemeClr val="accent6"/>
              </a:solidFill>
            </a:endParaRPr>
          </a:p>
          <a:p>
            <a:pPr marL="0" indent="0">
              <a:buNone/>
            </a:pPr>
            <a:endParaRPr lang="fr-FR" i="1" dirty="0">
              <a:solidFill>
                <a:schemeClr val="accent6"/>
              </a:solidFill>
            </a:endParaRPr>
          </a:p>
        </p:txBody>
      </p:sp>
    </p:spTree>
    <p:extLst>
      <p:ext uri="{BB962C8B-B14F-4D97-AF65-F5344CB8AC3E}">
        <p14:creationId xmlns:p14="http://schemas.microsoft.com/office/powerpoint/2010/main" val="20854284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E6C67-09E9-2DCA-A58F-9A6E7FA25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4AED4-631E-8AE5-4964-8A5C046C683E}"/>
              </a:ext>
            </a:extLst>
          </p:cNvPr>
          <p:cNvSpPr>
            <a:spLocks noGrp="1"/>
          </p:cNvSpPr>
          <p:nvPr>
            <p:ph type="title"/>
          </p:nvPr>
        </p:nvSpPr>
        <p:spPr>
          <a:xfrm>
            <a:off x="107504" y="-99392"/>
            <a:ext cx="8579296" cy="792088"/>
          </a:xfrm>
        </p:spPr>
        <p:txBody>
          <a:bodyPr/>
          <a:lstStyle/>
          <a:p>
            <a:r>
              <a:rPr lang="fr-FR" dirty="0"/>
              <a:t>Différence clé avec la licence</a:t>
            </a:r>
            <a:endParaRPr lang="en-US" dirty="0"/>
          </a:p>
        </p:txBody>
      </p:sp>
      <p:graphicFrame>
        <p:nvGraphicFramePr>
          <p:cNvPr id="4" name="Table 3">
            <a:extLst>
              <a:ext uri="{FF2B5EF4-FFF2-40B4-BE49-F238E27FC236}">
                <a16:creationId xmlns:a16="http://schemas.microsoft.com/office/drawing/2014/main" id="{028D5C16-EFCF-A483-E32F-D266348D222C}"/>
              </a:ext>
            </a:extLst>
          </p:cNvPr>
          <p:cNvGraphicFramePr>
            <a:graphicFrameLocks noGrp="1"/>
          </p:cNvGraphicFramePr>
          <p:nvPr>
            <p:extLst>
              <p:ext uri="{D42A27DB-BD31-4B8C-83A1-F6EECF244321}">
                <p14:modId xmlns:p14="http://schemas.microsoft.com/office/powerpoint/2010/main" val="802346351"/>
              </p:ext>
            </p:extLst>
          </p:nvPr>
        </p:nvGraphicFramePr>
        <p:xfrm>
          <a:off x="323528" y="980728"/>
          <a:ext cx="8363272" cy="3883375"/>
        </p:xfrm>
        <a:graphic>
          <a:graphicData uri="http://schemas.openxmlformats.org/drawingml/2006/table">
            <a:tbl>
              <a:tblPr/>
              <a:tblGrid>
                <a:gridCol w="2876872">
                  <a:extLst>
                    <a:ext uri="{9D8B030D-6E8A-4147-A177-3AD203B41FA5}">
                      <a16:colId xmlns:a16="http://schemas.microsoft.com/office/drawing/2014/main" val="4032342658"/>
                    </a:ext>
                  </a:extLst>
                </a:gridCol>
                <a:gridCol w="2743200">
                  <a:extLst>
                    <a:ext uri="{9D8B030D-6E8A-4147-A177-3AD203B41FA5}">
                      <a16:colId xmlns:a16="http://schemas.microsoft.com/office/drawing/2014/main" val="522749358"/>
                    </a:ext>
                  </a:extLst>
                </a:gridCol>
                <a:gridCol w="2743200">
                  <a:extLst>
                    <a:ext uri="{9D8B030D-6E8A-4147-A177-3AD203B41FA5}">
                      <a16:colId xmlns:a16="http://schemas.microsoft.com/office/drawing/2014/main" val="4287939916"/>
                    </a:ext>
                  </a:extLst>
                </a:gridCol>
              </a:tblGrid>
              <a:tr h="776675">
                <a:tc>
                  <a:txBody>
                    <a:bodyPr/>
                    <a:lstStyle/>
                    <a:p>
                      <a:pPr>
                        <a:buNone/>
                      </a:pPr>
                      <a:r>
                        <a:rPr lang="en-US" b="1" dirty="0">
                          <a:solidFill>
                            <a:schemeClr val="accent6"/>
                          </a:solidFill>
                        </a:rPr>
                        <a:t>ÉLEMENT</a:t>
                      </a:r>
                    </a:p>
                  </a:txBody>
                  <a:tcPr anchor="ctr">
                    <a:lnL>
                      <a:noFill/>
                    </a:lnL>
                    <a:lnR>
                      <a:noFill/>
                    </a:lnR>
                    <a:lnT>
                      <a:noFill/>
                    </a:lnT>
                    <a:lnB>
                      <a:noFill/>
                    </a:lnB>
                    <a:noFill/>
                  </a:tcPr>
                </a:tc>
                <a:tc>
                  <a:txBody>
                    <a:bodyPr/>
                    <a:lstStyle/>
                    <a:p>
                      <a:pPr>
                        <a:buNone/>
                      </a:pPr>
                      <a:r>
                        <a:rPr lang="en-US" b="1" dirty="0">
                          <a:solidFill>
                            <a:schemeClr val="accent6"/>
                          </a:solidFill>
                        </a:rPr>
                        <a:t>LICENCE</a:t>
                      </a:r>
                    </a:p>
                  </a:txBody>
                  <a:tcPr anchor="ctr">
                    <a:lnL>
                      <a:noFill/>
                    </a:lnL>
                    <a:lnR>
                      <a:noFill/>
                    </a:lnR>
                    <a:lnT>
                      <a:noFill/>
                    </a:lnT>
                    <a:lnB>
                      <a:noFill/>
                    </a:lnB>
                    <a:noFill/>
                  </a:tcPr>
                </a:tc>
                <a:tc>
                  <a:txBody>
                    <a:bodyPr/>
                    <a:lstStyle/>
                    <a:p>
                      <a:pPr>
                        <a:buNone/>
                      </a:pPr>
                      <a:r>
                        <a:rPr lang="en-US" b="1" dirty="0">
                          <a:solidFill>
                            <a:schemeClr val="accent6"/>
                          </a:solidFill>
                        </a:rPr>
                        <a:t>CESSION</a:t>
                      </a:r>
                    </a:p>
                  </a:txBody>
                  <a:tcPr anchor="ctr">
                    <a:lnL>
                      <a:noFill/>
                    </a:lnL>
                    <a:lnR>
                      <a:noFill/>
                    </a:lnR>
                    <a:lnT>
                      <a:noFill/>
                    </a:lnT>
                    <a:lnB>
                      <a:noFill/>
                    </a:lnB>
                    <a:noFill/>
                  </a:tcPr>
                </a:tc>
                <a:extLst>
                  <a:ext uri="{0D108BD9-81ED-4DB2-BD59-A6C34878D82A}">
                    <a16:rowId xmlns:a16="http://schemas.microsoft.com/office/drawing/2014/main" val="1942856081"/>
                  </a:ext>
                </a:extLst>
              </a:tr>
              <a:tr h="776675">
                <a:tc>
                  <a:txBody>
                    <a:bodyPr/>
                    <a:lstStyle/>
                    <a:p>
                      <a:pPr>
                        <a:buNone/>
                      </a:pPr>
                      <a:r>
                        <a:rPr lang="en-US" sz="1800" b="1" dirty="0" err="1">
                          <a:solidFill>
                            <a:schemeClr val="accent6"/>
                          </a:solidFill>
                        </a:rPr>
                        <a:t>Propriété</a:t>
                      </a:r>
                      <a:endParaRPr lang="en-US" sz="1800" b="1" dirty="0">
                        <a:solidFill>
                          <a:schemeClr val="accent6"/>
                        </a:solidFill>
                      </a:endParaRPr>
                    </a:p>
                  </a:txBody>
                  <a:tcPr anchor="ctr">
                    <a:lnL>
                      <a:noFill/>
                    </a:lnL>
                    <a:lnR>
                      <a:noFill/>
                    </a:lnR>
                    <a:lnT>
                      <a:noFill/>
                    </a:lnT>
                    <a:lnB>
                      <a:noFill/>
                    </a:lnB>
                    <a:noFill/>
                  </a:tcPr>
                </a:tc>
                <a:tc>
                  <a:txBody>
                    <a:bodyPr/>
                    <a:lstStyle/>
                    <a:p>
                      <a:pPr>
                        <a:buNone/>
                      </a:pPr>
                      <a:r>
                        <a:rPr lang="en-US" b="1" dirty="0" err="1">
                          <a:solidFill>
                            <a:schemeClr val="accent6"/>
                          </a:solidFill>
                        </a:rPr>
                        <a:t>Conservée</a:t>
                      </a:r>
                      <a:endParaRPr lang="en-US" b="1" dirty="0">
                        <a:solidFill>
                          <a:schemeClr val="accent6"/>
                        </a:solidFill>
                      </a:endParaRPr>
                    </a:p>
                  </a:txBody>
                  <a:tcPr anchor="ctr">
                    <a:lnL>
                      <a:noFill/>
                    </a:lnL>
                    <a:lnR>
                      <a:noFill/>
                    </a:lnR>
                    <a:lnT>
                      <a:noFill/>
                    </a:lnT>
                    <a:lnB>
                      <a:noFill/>
                    </a:lnB>
                    <a:noFill/>
                  </a:tcPr>
                </a:tc>
                <a:tc>
                  <a:txBody>
                    <a:bodyPr/>
                    <a:lstStyle/>
                    <a:p>
                      <a:pPr>
                        <a:buNone/>
                      </a:pPr>
                      <a:r>
                        <a:rPr lang="en-US" b="1" dirty="0" err="1">
                          <a:solidFill>
                            <a:schemeClr val="accent6"/>
                          </a:solidFill>
                        </a:rPr>
                        <a:t>Transférée</a:t>
                      </a:r>
                      <a:endParaRPr lang="en-US" b="1" dirty="0">
                        <a:solidFill>
                          <a:schemeClr val="accent6"/>
                        </a:solidFill>
                      </a:endParaRPr>
                    </a:p>
                  </a:txBody>
                  <a:tcPr anchor="ctr">
                    <a:lnL>
                      <a:noFill/>
                    </a:lnL>
                    <a:lnR>
                      <a:noFill/>
                    </a:lnR>
                    <a:lnT>
                      <a:noFill/>
                    </a:lnT>
                    <a:lnB>
                      <a:noFill/>
                    </a:lnB>
                    <a:noFill/>
                  </a:tcPr>
                </a:tc>
                <a:extLst>
                  <a:ext uri="{0D108BD9-81ED-4DB2-BD59-A6C34878D82A}">
                    <a16:rowId xmlns:a16="http://schemas.microsoft.com/office/drawing/2014/main" val="4230789556"/>
                  </a:ext>
                </a:extLst>
              </a:tr>
              <a:tr h="776675">
                <a:tc>
                  <a:txBody>
                    <a:bodyPr/>
                    <a:lstStyle/>
                    <a:p>
                      <a:pPr>
                        <a:buNone/>
                      </a:pPr>
                      <a:r>
                        <a:rPr lang="en-US" b="1" dirty="0">
                          <a:solidFill>
                            <a:schemeClr val="accent6"/>
                          </a:solidFill>
                        </a:rPr>
                        <a:t>Durée</a:t>
                      </a:r>
                    </a:p>
                  </a:txBody>
                  <a:tcPr anchor="ctr">
                    <a:lnL>
                      <a:noFill/>
                    </a:lnL>
                    <a:lnR>
                      <a:noFill/>
                    </a:lnR>
                    <a:lnT>
                      <a:noFill/>
                    </a:lnT>
                    <a:lnB>
                      <a:noFill/>
                    </a:lnB>
                    <a:noFill/>
                  </a:tcPr>
                </a:tc>
                <a:tc>
                  <a:txBody>
                    <a:bodyPr/>
                    <a:lstStyle/>
                    <a:p>
                      <a:pPr>
                        <a:buNone/>
                      </a:pPr>
                      <a:r>
                        <a:rPr lang="en-US" b="1" dirty="0" err="1">
                          <a:solidFill>
                            <a:schemeClr val="accent6"/>
                          </a:solidFill>
                        </a:rPr>
                        <a:t>Temporaire</a:t>
                      </a:r>
                      <a:endParaRPr lang="en-US" b="1" dirty="0">
                        <a:solidFill>
                          <a:schemeClr val="accent6"/>
                        </a:solidFill>
                      </a:endParaRPr>
                    </a:p>
                  </a:txBody>
                  <a:tcPr anchor="ctr">
                    <a:lnL>
                      <a:noFill/>
                    </a:lnL>
                    <a:lnR>
                      <a:noFill/>
                    </a:lnR>
                    <a:lnT>
                      <a:noFill/>
                    </a:lnT>
                    <a:lnB>
                      <a:noFill/>
                    </a:lnB>
                    <a:noFill/>
                  </a:tcPr>
                </a:tc>
                <a:tc>
                  <a:txBody>
                    <a:bodyPr/>
                    <a:lstStyle/>
                    <a:p>
                      <a:pPr>
                        <a:buNone/>
                      </a:pPr>
                      <a:r>
                        <a:rPr lang="en-US" b="1" dirty="0" err="1">
                          <a:solidFill>
                            <a:schemeClr val="accent6"/>
                          </a:solidFill>
                        </a:rPr>
                        <a:t>Définitive</a:t>
                      </a:r>
                      <a:endParaRPr lang="en-US" b="1" dirty="0">
                        <a:solidFill>
                          <a:schemeClr val="accent6"/>
                        </a:solidFill>
                      </a:endParaRPr>
                    </a:p>
                  </a:txBody>
                  <a:tcPr anchor="ctr">
                    <a:lnL>
                      <a:noFill/>
                    </a:lnL>
                    <a:lnR>
                      <a:noFill/>
                    </a:lnR>
                    <a:lnT>
                      <a:noFill/>
                    </a:lnT>
                    <a:lnB>
                      <a:noFill/>
                    </a:lnB>
                    <a:noFill/>
                  </a:tcPr>
                </a:tc>
                <a:extLst>
                  <a:ext uri="{0D108BD9-81ED-4DB2-BD59-A6C34878D82A}">
                    <a16:rowId xmlns:a16="http://schemas.microsoft.com/office/drawing/2014/main" val="1029336947"/>
                  </a:ext>
                </a:extLst>
              </a:tr>
              <a:tr h="776675">
                <a:tc>
                  <a:txBody>
                    <a:bodyPr/>
                    <a:lstStyle/>
                    <a:p>
                      <a:pPr>
                        <a:buNone/>
                      </a:pPr>
                      <a:r>
                        <a:rPr lang="en-US" b="1" dirty="0" err="1">
                          <a:solidFill>
                            <a:schemeClr val="accent6"/>
                          </a:solidFill>
                        </a:rPr>
                        <a:t>Revenus</a:t>
                      </a:r>
                      <a:endParaRPr lang="en-US" b="1" dirty="0">
                        <a:solidFill>
                          <a:schemeClr val="accent6"/>
                        </a:solidFill>
                      </a:endParaRPr>
                    </a:p>
                  </a:txBody>
                  <a:tcPr anchor="ctr">
                    <a:lnL>
                      <a:noFill/>
                    </a:lnL>
                    <a:lnR>
                      <a:noFill/>
                    </a:lnR>
                    <a:lnT>
                      <a:noFill/>
                    </a:lnT>
                    <a:lnB>
                      <a:noFill/>
                    </a:lnB>
                    <a:noFill/>
                  </a:tcPr>
                </a:tc>
                <a:tc>
                  <a:txBody>
                    <a:bodyPr/>
                    <a:lstStyle/>
                    <a:p>
                      <a:pPr>
                        <a:buNone/>
                      </a:pPr>
                      <a:r>
                        <a:rPr lang="en-US" b="1" dirty="0">
                          <a:solidFill>
                            <a:schemeClr val="accent6"/>
                          </a:solidFill>
                        </a:rPr>
                        <a:t>Royalties</a:t>
                      </a:r>
                    </a:p>
                  </a:txBody>
                  <a:tcPr anchor="ctr">
                    <a:lnL>
                      <a:noFill/>
                    </a:lnL>
                    <a:lnR>
                      <a:noFill/>
                    </a:lnR>
                    <a:lnT>
                      <a:noFill/>
                    </a:lnT>
                    <a:lnB>
                      <a:noFill/>
                    </a:lnB>
                    <a:noFill/>
                  </a:tcPr>
                </a:tc>
                <a:tc>
                  <a:txBody>
                    <a:bodyPr/>
                    <a:lstStyle/>
                    <a:p>
                      <a:pPr>
                        <a:buNone/>
                      </a:pPr>
                      <a:r>
                        <a:rPr lang="en-US" b="1" dirty="0">
                          <a:solidFill>
                            <a:schemeClr val="accent6"/>
                          </a:solidFill>
                        </a:rPr>
                        <a:t>Paiement </a:t>
                      </a:r>
                      <a:r>
                        <a:rPr lang="en-US" b="1" dirty="0" err="1">
                          <a:solidFill>
                            <a:schemeClr val="accent6"/>
                          </a:solidFill>
                        </a:rPr>
                        <a:t>immédiat</a:t>
                      </a:r>
                      <a:endParaRPr lang="en-US" b="1" dirty="0">
                        <a:solidFill>
                          <a:schemeClr val="accent6"/>
                        </a:solidFill>
                      </a:endParaRPr>
                    </a:p>
                  </a:txBody>
                  <a:tcPr anchor="ctr">
                    <a:lnL>
                      <a:noFill/>
                    </a:lnL>
                    <a:lnR>
                      <a:noFill/>
                    </a:lnR>
                    <a:lnT>
                      <a:noFill/>
                    </a:lnT>
                    <a:lnB>
                      <a:noFill/>
                    </a:lnB>
                    <a:noFill/>
                  </a:tcPr>
                </a:tc>
                <a:extLst>
                  <a:ext uri="{0D108BD9-81ED-4DB2-BD59-A6C34878D82A}">
                    <a16:rowId xmlns:a16="http://schemas.microsoft.com/office/drawing/2014/main" val="4026101258"/>
                  </a:ext>
                </a:extLst>
              </a:tr>
              <a:tr h="776675">
                <a:tc>
                  <a:txBody>
                    <a:bodyPr/>
                    <a:lstStyle/>
                    <a:p>
                      <a:pPr>
                        <a:buNone/>
                      </a:pPr>
                      <a:r>
                        <a:rPr lang="en-US" b="1" dirty="0" err="1">
                          <a:solidFill>
                            <a:schemeClr val="accent6"/>
                          </a:solidFill>
                        </a:rPr>
                        <a:t>Contrôle</a:t>
                      </a:r>
                      <a:endParaRPr lang="en-US" b="1" dirty="0">
                        <a:solidFill>
                          <a:schemeClr val="accent6"/>
                        </a:solidFill>
                      </a:endParaRPr>
                    </a:p>
                  </a:txBody>
                  <a:tcPr anchor="ctr">
                    <a:lnL>
                      <a:noFill/>
                    </a:lnL>
                    <a:lnR>
                      <a:noFill/>
                    </a:lnR>
                    <a:lnT>
                      <a:noFill/>
                    </a:lnT>
                    <a:lnB>
                      <a:noFill/>
                    </a:lnB>
                    <a:noFill/>
                  </a:tcPr>
                </a:tc>
                <a:tc>
                  <a:txBody>
                    <a:bodyPr/>
                    <a:lstStyle/>
                    <a:p>
                      <a:pPr>
                        <a:buNone/>
                      </a:pPr>
                      <a:r>
                        <a:rPr lang="en-US" b="1" dirty="0" err="1">
                          <a:solidFill>
                            <a:schemeClr val="accent6"/>
                          </a:solidFill>
                        </a:rPr>
                        <a:t>Partagé</a:t>
                      </a:r>
                      <a:endParaRPr lang="en-US" b="1" dirty="0">
                        <a:solidFill>
                          <a:schemeClr val="accent6"/>
                        </a:solidFill>
                      </a:endParaRPr>
                    </a:p>
                  </a:txBody>
                  <a:tcPr anchor="ctr">
                    <a:lnL>
                      <a:noFill/>
                    </a:lnL>
                    <a:lnR>
                      <a:noFill/>
                    </a:lnR>
                    <a:lnT>
                      <a:noFill/>
                    </a:lnT>
                    <a:lnB>
                      <a:noFill/>
                    </a:lnB>
                    <a:noFill/>
                  </a:tcPr>
                </a:tc>
                <a:tc>
                  <a:txBody>
                    <a:bodyPr/>
                    <a:lstStyle/>
                    <a:p>
                      <a:pPr>
                        <a:buNone/>
                      </a:pPr>
                      <a:r>
                        <a:rPr lang="en-US" b="1" dirty="0">
                          <a:solidFill>
                            <a:schemeClr val="accent6"/>
                          </a:solidFill>
                        </a:rPr>
                        <a:t>Perdu</a:t>
                      </a:r>
                    </a:p>
                  </a:txBody>
                  <a:tcPr anchor="ctr">
                    <a:lnL>
                      <a:noFill/>
                    </a:lnL>
                    <a:lnR>
                      <a:noFill/>
                    </a:lnR>
                    <a:lnT>
                      <a:noFill/>
                    </a:lnT>
                    <a:lnB>
                      <a:noFill/>
                    </a:lnB>
                    <a:noFill/>
                  </a:tcPr>
                </a:tc>
                <a:extLst>
                  <a:ext uri="{0D108BD9-81ED-4DB2-BD59-A6C34878D82A}">
                    <a16:rowId xmlns:a16="http://schemas.microsoft.com/office/drawing/2014/main" val="2943954625"/>
                  </a:ext>
                </a:extLst>
              </a:tr>
            </a:tbl>
          </a:graphicData>
        </a:graphic>
      </p:graphicFrame>
      <p:sp>
        <p:nvSpPr>
          <p:cNvPr id="5" name="Rectangle 1">
            <a:extLst>
              <a:ext uri="{FF2B5EF4-FFF2-40B4-BE49-F238E27FC236}">
                <a16:creationId xmlns:a16="http://schemas.microsoft.com/office/drawing/2014/main" id="{A6673E9F-F25A-455B-06B3-315836C47ED7}"/>
              </a:ext>
            </a:extLst>
          </p:cNvPr>
          <p:cNvSpPr>
            <a:spLocks noChangeArrowheads="1"/>
          </p:cNvSpPr>
          <p:nvPr/>
        </p:nvSpPr>
        <p:spPr bwMode="auto">
          <a:xfrm>
            <a:off x="457200" y="3009985"/>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94273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CDCDF-F4F6-D7DB-B95B-31D8DFA047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00BEBD-CAB6-C5DE-E4B0-3EB4EF8283DB}"/>
              </a:ext>
            </a:extLst>
          </p:cNvPr>
          <p:cNvSpPr>
            <a:spLocks noGrp="1"/>
          </p:cNvSpPr>
          <p:nvPr>
            <p:ph type="title"/>
          </p:nvPr>
        </p:nvSpPr>
        <p:spPr>
          <a:xfrm>
            <a:off x="0" y="0"/>
            <a:ext cx="9144000" cy="476672"/>
          </a:xfrm>
        </p:spPr>
        <p:txBody>
          <a:bodyPr/>
          <a:lstStyle/>
          <a:p>
            <a:r>
              <a:rPr lang="fr-FR" sz="3200" dirty="0"/>
              <a:t>A retenir !!!</a:t>
            </a:r>
            <a:endParaRPr lang="en-US" sz="3200" dirty="0"/>
          </a:p>
        </p:txBody>
      </p:sp>
      <p:sp>
        <p:nvSpPr>
          <p:cNvPr id="3" name="Content Placeholder 2">
            <a:extLst>
              <a:ext uri="{FF2B5EF4-FFF2-40B4-BE49-F238E27FC236}">
                <a16:creationId xmlns:a16="http://schemas.microsoft.com/office/drawing/2014/main" id="{35049FBA-7C1C-318B-F11A-B7B11DEA6C67}"/>
              </a:ext>
            </a:extLst>
          </p:cNvPr>
          <p:cNvSpPr>
            <a:spLocks noGrp="1"/>
          </p:cNvSpPr>
          <p:nvPr>
            <p:ph idx="1"/>
          </p:nvPr>
        </p:nvSpPr>
        <p:spPr>
          <a:xfrm>
            <a:off x="0" y="620688"/>
            <a:ext cx="9144000" cy="6237312"/>
          </a:xfrm>
        </p:spPr>
        <p:txBody>
          <a:bodyPr/>
          <a:lstStyle/>
          <a:p>
            <a:pPr marL="0" indent="0">
              <a:buNone/>
            </a:pPr>
            <a:endParaRPr lang="fr-FR" sz="800" b="1" dirty="0"/>
          </a:p>
          <a:p>
            <a:r>
              <a:rPr lang="fr-FR" sz="4000" dirty="0">
                <a:solidFill>
                  <a:schemeClr val="accent6"/>
                </a:solidFill>
              </a:rPr>
              <a:t>Les formes de cession varient selon :</a:t>
            </a:r>
          </a:p>
          <a:p>
            <a:pPr lvl="1"/>
            <a:r>
              <a:rPr lang="fr-FR" sz="4000" b="1" dirty="0">
                <a:solidFill>
                  <a:schemeClr val="accent6"/>
                </a:solidFill>
              </a:rPr>
              <a:t>l’étendue</a:t>
            </a:r>
            <a:r>
              <a:rPr lang="fr-FR" sz="4000" dirty="0">
                <a:solidFill>
                  <a:schemeClr val="accent6"/>
                </a:solidFill>
              </a:rPr>
              <a:t> (totale/partielle) </a:t>
            </a:r>
          </a:p>
          <a:p>
            <a:pPr lvl="1"/>
            <a:r>
              <a:rPr lang="fr-FR" sz="4000" b="1" dirty="0">
                <a:solidFill>
                  <a:schemeClr val="accent6"/>
                </a:solidFill>
              </a:rPr>
              <a:t>l’espace</a:t>
            </a:r>
            <a:r>
              <a:rPr lang="fr-FR" sz="4000" dirty="0">
                <a:solidFill>
                  <a:schemeClr val="accent6"/>
                </a:solidFill>
              </a:rPr>
              <a:t> (territoriale) </a:t>
            </a:r>
          </a:p>
          <a:p>
            <a:pPr lvl="1"/>
            <a:r>
              <a:rPr lang="fr-FR" sz="4000" b="1" dirty="0">
                <a:solidFill>
                  <a:schemeClr val="accent6"/>
                </a:solidFill>
              </a:rPr>
              <a:t>l’usage</a:t>
            </a:r>
            <a:r>
              <a:rPr lang="fr-FR" sz="4000" dirty="0">
                <a:solidFill>
                  <a:schemeClr val="accent6"/>
                </a:solidFill>
              </a:rPr>
              <a:t> (sectorielle) </a:t>
            </a:r>
          </a:p>
          <a:p>
            <a:pPr lvl="1"/>
            <a:r>
              <a:rPr lang="fr-FR" sz="4000" b="1" dirty="0">
                <a:solidFill>
                  <a:schemeClr val="accent6"/>
                </a:solidFill>
              </a:rPr>
              <a:t>les conditions financières</a:t>
            </a:r>
            <a:endParaRPr lang="fr-FR" sz="4000" dirty="0">
              <a:solidFill>
                <a:schemeClr val="accent6"/>
              </a:solidFill>
            </a:endParaRPr>
          </a:p>
          <a:p>
            <a:pPr marL="457200" lvl="1" indent="0">
              <a:buNone/>
            </a:pPr>
            <a:endParaRPr lang="fr-FR" dirty="0">
              <a:solidFill>
                <a:schemeClr val="accent6"/>
              </a:solidFill>
            </a:endParaRPr>
          </a:p>
          <a:p>
            <a:pPr marL="0" indent="0">
              <a:buNone/>
            </a:pPr>
            <a:endParaRPr lang="fr-FR" dirty="0">
              <a:solidFill>
                <a:schemeClr val="accent6"/>
              </a:solidFill>
            </a:endParaRPr>
          </a:p>
          <a:p>
            <a:pPr marL="0" indent="0">
              <a:buNone/>
            </a:pPr>
            <a:endParaRPr lang="fr-FR" sz="800" dirty="0">
              <a:solidFill>
                <a:schemeClr val="accent6"/>
              </a:solidFill>
            </a:endParaRPr>
          </a:p>
          <a:p>
            <a:pPr marL="457200" lvl="1" indent="0">
              <a:buNone/>
            </a:pPr>
            <a:endParaRPr lang="fr-FR" dirty="0">
              <a:solidFill>
                <a:schemeClr val="accent6"/>
              </a:solidFill>
            </a:endParaRPr>
          </a:p>
          <a:p>
            <a:pPr lvl="1"/>
            <a:endParaRPr lang="fr-FR" dirty="0">
              <a:solidFill>
                <a:schemeClr val="accent6"/>
              </a:solidFill>
            </a:endParaRPr>
          </a:p>
          <a:p>
            <a:pPr marL="0" indent="0">
              <a:buNone/>
            </a:pPr>
            <a:endParaRPr lang="fr-FR" dirty="0">
              <a:solidFill>
                <a:schemeClr val="accent6"/>
              </a:solidFill>
            </a:endParaRPr>
          </a:p>
          <a:p>
            <a:endParaRPr lang="en-US" dirty="0"/>
          </a:p>
        </p:txBody>
      </p:sp>
    </p:spTree>
    <p:extLst>
      <p:ext uri="{BB962C8B-B14F-4D97-AF65-F5344CB8AC3E}">
        <p14:creationId xmlns:p14="http://schemas.microsoft.com/office/powerpoint/2010/main" val="37168090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BF26-FCEE-9BE4-9FCA-E136B0C74457}"/>
              </a:ext>
            </a:extLst>
          </p:cNvPr>
          <p:cNvSpPr>
            <a:spLocks noGrp="1"/>
          </p:cNvSpPr>
          <p:nvPr>
            <p:ph type="title"/>
          </p:nvPr>
        </p:nvSpPr>
        <p:spPr>
          <a:xfrm>
            <a:off x="45840" y="274638"/>
            <a:ext cx="8640960" cy="1143000"/>
          </a:xfrm>
        </p:spPr>
        <p:txBody>
          <a:bodyPr/>
          <a:lstStyle/>
          <a:p>
            <a:r>
              <a:rPr lang="en-US" sz="4000" dirty="0" err="1"/>
              <a:t>Licence</a:t>
            </a:r>
            <a:r>
              <a:rPr lang="en-US" sz="4000" dirty="0"/>
              <a:t> vs Cession: Deux strategies, deux </a:t>
            </a:r>
            <a:r>
              <a:rPr lang="en-US" sz="4000" dirty="0" err="1"/>
              <a:t>logiques</a:t>
            </a:r>
            <a:endParaRPr lang="en-US" sz="4000" dirty="0"/>
          </a:p>
        </p:txBody>
      </p:sp>
      <p:sp>
        <p:nvSpPr>
          <p:cNvPr id="3" name="Content Placeholder 2">
            <a:extLst>
              <a:ext uri="{FF2B5EF4-FFF2-40B4-BE49-F238E27FC236}">
                <a16:creationId xmlns:a16="http://schemas.microsoft.com/office/drawing/2014/main" id="{E09C0214-EFCD-EC49-48F5-365939898FF9}"/>
              </a:ext>
            </a:extLst>
          </p:cNvPr>
          <p:cNvSpPr>
            <a:spLocks noGrp="1"/>
          </p:cNvSpPr>
          <p:nvPr>
            <p:ph idx="1"/>
          </p:nvPr>
        </p:nvSpPr>
        <p:spPr>
          <a:xfrm>
            <a:off x="45840" y="1773238"/>
            <a:ext cx="9062664" cy="4810124"/>
          </a:xfrm>
        </p:spPr>
        <p:txBody>
          <a:bodyPr/>
          <a:lstStyle/>
          <a:p>
            <a:r>
              <a:rPr lang="fr-FR" sz="4000" i="1" dirty="0">
                <a:solidFill>
                  <a:schemeClr val="accent6"/>
                </a:solidFill>
              </a:rPr>
              <a:t>La licence, c’est louer son invention/innovation (on génère des revenus dans la durée)</a:t>
            </a:r>
          </a:p>
          <a:p>
            <a:pPr marL="0" indent="0">
              <a:buNone/>
            </a:pPr>
            <a:endParaRPr lang="fr-FR" sz="800" i="1" dirty="0">
              <a:solidFill>
                <a:schemeClr val="accent6"/>
              </a:solidFill>
            </a:endParaRPr>
          </a:p>
          <a:p>
            <a:r>
              <a:rPr lang="fr-FR" sz="4000" i="1" dirty="0">
                <a:solidFill>
                  <a:schemeClr val="accent6"/>
                </a:solidFill>
              </a:rPr>
              <a:t>La cession, c’est la vendre définitivement (un seul gain immédiat sécurisé)</a:t>
            </a:r>
          </a:p>
          <a:p>
            <a:r>
              <a:rPr lang="fr-FR" sz="4000" i="1" dirty="0">
                <a:solidFill>
                  <a:schemeClr val="accent6"/>
                </a:solidFill>
              </a:rPr>
              <a:t>Quelle est votre stratégie?</a:t>
            </a:r>
            <a:endParaRPr lang="en-US" sz="4000" dirty="0">
              <a:solidFill>
                <a:schemeClr val="accent6"/>
              </a:solidFill>
            </a:endParaRPr>
          </a:p>
        </p:txBody>
      </p:sp>
    </p:spTree>
    <p:extLst>
      <p:ext uri="{BB962C8B-B14F-4D97-AF65-F5344CB8AC3E}">
        <p14:creationId xmlns:p14="http://schemas.microsoft.com/office/powerpoint/2010/main" val="834987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D2F46-52EA-5105-656E-E4EBEC46FA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DB0ABF-7FBE-506E-76A8-B0ADCFB4DFED}"/>
              </a:ext>
            </a:extLst>
          </p:cNvPr>
          <p:cNvSpPr>
            <a:spLocks noGrp="1"/>
          </p:cNvSpPr>
          <p:nvPr>
            <p:ph type="title"/>
          </p:nvPr>
        </p:nvSpPr>
        <p:spPr>
          <a:xfrm>
            <a:off x="0" y="1"/>
            <a:ext cx="9108504" cy="548680"/>
          </a:xfrm>
        </p:spPr>
        <p:txBody>
          <a:bodyPr/>
          <a:lstStyle/>
          <a:p>
            <a:br>
              <a:rPr lang="en-US" dirty="0">
                <a:solidFill>
                  <a:schemeClr val="accent6"/>
                </a:solidFill>
              </a:rPr>
            </a:br>
            <a:r>
              <a:rPr lang="en-US" sz="3200" dirty="0">
                <a:solidFill>
                  <a:schemeClr val="accent6"/>
                </a:solidFill>
              </a:rPr>
              <a:t>La </a:t>
            </a:r>
            <a:r>
              <a:rPr lang="en-US" sz="3200" dirty="0" err="1">
                <a:solidFill>
                  <a:schemeClr val="accent6"/>
                </a:solidFill>
              </a:rPr>
              <a:t>Corée</a:t>
            </a:r>
            <a:r>
              <a:rPr lang="en-US" sz="3200" dirty="0">
                <a:solidFill>
                  <a:schemeClr val="accent6"/>
                </a:solidFill>
              </a:rPr>
              <a:t> du Sud: </a:t>
            </a:r>
            <a:r>
              <a:rPr lang="en-US" sz="3200" dirty="0" err="1">
                <a:solidFill>
                  <a:schemeClr val="accent6"/>
                </a:solidFill>
              </a:rPr>
              <a:t>Que</a:t>
            </a:r>
            <a:r>
              <a:rPr lang="en-US" sz="3200" dirty="0">
                <a:solidFill>
                  <a:schemeClr val="accent6"/>
                </a:solidFill>
              </a:rPr>
              <a:t> </a:t>
            </a:r>
            <a:r>
              <a:rPr lang="en-US" sz="3200" dirty="0" err="1">
                <a:solidFill>
                  <a:schemeClr val="accent6"/>
                </a:solidFill>
              </a:rPr>
              <a:t>s’est</a:t>
            </a:r>
            <a:r>
              <a:rPr lang="en-US" sz="3200" dirty="0">
                <a:solidFill>
                  <a:schemeClr val="accent6"/>
                </a:solidFill>
              </a:rPr>
              <a:t>-il passé?</a:t>
            </a:r>
            <a:br>
              <a:rPr lang="en-US" dirty="0">
                <a:solidFill>
                  <a:schemeClr val="accent6"/>
                </a:solidFill>
              </a:rPr>
            </a:br>
            <a:endParaRPr lang="en-US" dirty="0"/>
          </a:p>
        </p:txBody>
      </p:sp>
      <p:sp>
        <p:nvSpPr>
          <p:cNvPr id="3" name="Content Placeholder 2">
            <a:extLst>
              <a:ext uri="{FF2B5EF4-FFF2-40B4-BE49-F238E27FC236}">
                <a16:creationId xmlns:a16="http://schemas.microsoft.com/office/drawing/2014/main" id="{C86096DC-A0EA-51D7-CCBD-E95A81E648DF}"/>
              </a:ext>
            </a:extLst>
          </p:cNvPr>
          <p:cNvSpPr>
            <a:spLocks noGrp="1"/>
          </p:cNvSpPr>
          <p:nvPr>
            <p:ph idx="1"/>
          </p:nvPr>
        </p:nvSpPr>
        <p:spPr>
          <a:xfrm>
            <a:off x="35496" y="620688"/>
            <a:ext cx="9073008" cy="5505475"/>
          </a:xfrm>
        </p:spPr>
        <p:txBody>
          <a:bodyPr/>
          <a:lstStyle/>
          <a:p>
            <a:pPr algn="just"/>
            <a:r>
              <a:rPr lang="fr-FR" dirty="0">
                <a:solidFill>
                  <a:schemeClr val="accent6"/>
                </a:solidFill>
              </a:rPr>
              <a:t>En 1977, la Corée a créé le </a:t>
            </a:r>
            <a:r>
              <a:rPr lang="fr-FR" b="1" dirty="0">
                <a:solidFill>
                  <a:schemeClr val="accent6"/>
                </a:solidFill>
              </a:rPr>
              <a:t>KIPO</a:t>
            </a:r>
            <a:r>
              <a:rPr lang="fr-FR" dirty="0">
                <a:solidFill>
                  <a:schemeClr val="accent6"/>
                </a:solidFill>
              </a:rPr>
              <a:t> (</a:t>
            </a:r>
            <a:r>
              <a:rPr lang="fr-FR" dirty="0" err="1">
                <a:solidFill>
                  <a:schemeClr val="accent6"/>
                </a:solidFill>
              </a:rPr>
              <a:t>Korean</a:t>
            </a:r>
            <a:r>
              <a:rPr lang="fr-FR" dirty="0">
                <a:solidFill>
                  <a:schemeClr val="accent6"/>
                </a:solidFill>
              </a:rPr>
              <a:t> Intellectual Property Office), son office de propriété intellectuelle, avec une mission révolutionnaire : former des milliers d’ingénieurs à </a:t>
            </a:r>
            <a:r>
              <a:rPr lang="fr-FR" b="1" dirty="0">
                <a:solidFill>
                  <a:schemeClr val="accent6"/>
                </a:solidFill>
              </a:rPr>
              <a:t>analyser systématiquement les brevets étrangers</a:t>
            </a:r>
            <a:r>
              <a:rPr lang="fr-FR" dirty="0">
                <a:solidFill>
                  <a:schemeClr val="accent6"/>
                </a:solidFill>
              </a:rPr>
              <a:t> pour comprendre comment fonctionnaient les </a:t>
            </a:r>
            <a:r>
              <a:rPr lang="fr-FR" b="1" dirty="0">
                <a:solidFill>
                  <a:schemeClr val="accent6"/>
                </a:solidFill>
              </a:rPr>
              <a:t>technologies de pointe (donc, ils se positionné directement au sommet des chaînes de valeur mondiales)</a:t>
            </a:r>
            <a:endParaRPr lang="en-US" b="1" dirty="0">
              <a:solidFill>
                <a:schemeClr val="accent6"/>
              </a:solidFill>
            </a:endParaRPr>
          </a:p>
          <a:p>
            <a:pPr algn="just"/>
            <a:r>
              <a:rPr lang="fr-FR" dirty="0">
                <a:solidFill>
                  <a:schemeClr val="accent6"/>
                </a:solidFill>
              </a:rPr>
              <a:t>Ils n’ont pas volé, ils n’ont pas fait de la contrefaçon, ils n’ont pas attendu l’aide internationale, mais </a:t>
            </a:r>
            <a:r>
              <a:rPr lang="fr-FR" b="1" dirty="0">
                <a:solidFill>
                  <a:schemeClr val="accent6"/>
                </a:solidFill>
              </a:rPr>
              <a:t>ils ont lu et ils ont compris; Ils ont appris et ils ont amélioré!</a:t>
            </a:r>
            <a:endParaRPr lang="en-US" dirty="0">
              <a:solidFill>
                <a:schemeClr val="accent6"/>
              </a:solidFill>
            </a:endParaRPr>
          </a:p>
          <a:p>
            <a:pPr algn="just"/>
            <a:r>
              <a:rPr lang="fr-FR" dirty="0">
                <a:solidFill>
                  <a:schemeClr val="accent6"/>
                </a:solidFill>
              </a:rPr>
              <a:t>Dans les années 1970-1980, chaque grande université coréenne avait un département dédié à l’analyse de brevets et chaque entreprise coréenne employait plus d’analystes de brevets que certains pays n’en avaient </a:t>
            </a:r>
            <a:r>
              <a:rPr lang="fr-FR" b="1" dirty="0">
                <a:solidFill>
                  <a:schemeClr val="accent6"/>
                </a:solidFill>
              </a:rPr>
              <a:t>au total</a:t>
            </a:r>
            <a:endParaRPr lang="en-US" sz="2800" b="1" dirty="0">
              <a:solidFill>
                <a:schemeClr val="accent6"/>
              </a:solidFill>
            </a:endParaRPr>
          </a:p>
          <a:p>
            <a:pPr marL="0" indent="0">
              <a:buNone/>
            </a:pPr>
            <a:endParaRPr lang="en-US" dirty="0"/>
          </a:p>
        </p:txBody>
      </p:sp>
    </p:spTree>
    <p:extLst>
      <p:ext uri="{BB962C8B-B14F-4D97-AF65-F5344CB8AC3E}">
        <p14:creationId xmlns:p14="http://schemas.microsoft.com/office/powerpoint/2010/main" val="3107675970"/>
      </p:ext>
    </p:extLst>
  </p:cSld>
  <p:clrMapOvr>
    <a:masterClrMapping/>
  </p:clrMapOvr>
</p:sld>
</file>

<file path=ppt/theme/theme1.xml><?xml version="1.0" encoding="utf-8"?>
<a:theme xmlns:a="http://schemas.openxmlformats.org/drawingml/2006/main" name="2_template_english">
  <a:themeElements>
    <a:clrScheme name="2_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template_english">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80033</TotalTime>
  <Words>6290</Words>
  <Application>Microsoft Office PowerPoint</Application>
  <PresentationFormat>Affichage à l'écran (4:3)</PresentationFormat>
  <Paragraphs>693</Paragraphs>
  <Slides>87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87</vt:i4>
      </vt:variant>
    </vt:vector>
  </HeadingPairs>
  <TitlesOfParts>
    <vt:vector size="94" baseType="lpstr">
      <vt:lpstr>ヒラギノ角ゴ Pro W3</vt:lpstr>
      <vt:lpstr>Arial</vt:lpstr>
      <vt:lpstr>Arial Black</vt:lpstr>
      <vt:lpstr>Calibri</vt:lpstr>
      <vt:lpstr>Microsoft Sans Serif</vt:lpstr>
      <vt:lpstr>2_template_english</vt:lpstr>
      <vt:lpstr>3_template_english</vt:lpstr>
      <vt:lpstr>Présentation PowerPoint</vt:lpstr>
      <vt:lpstr>Sommaire</vt:lpstr>
      <vt:lpstr> Exemple d’un objectif en matière de développement et de technologie </vt:lpstr>
      <vt:lpstr>Présentation PowerPoint</vt:lpstr>
      <vt:lpstr> Le Japon: Le Phénix qui renaît des cendres </vt:lpstr>
      <vt:lpstr> Le Japon: Le Phénix qui renaît des cendres </vt:lpstr>
      <vt:lpstr> Le Japon: Le Phénix qui renaît des cendres </vt:lpstr>
      <vt:lpstr> La Corée du Sud </vt:lpstr>
      <vt:lpstr> La Corée du Sud: Que s’est-il passé? </vt:lpstr>
      <vt:lpstr> La Corée du Sud: Le résultat </vt:lpstr>
      <vt:lpstr> La Corée du Sud: Le résultat </vt:lpstr>
      <vt:lpstr> Singapour: De l’expulsion à la prospérité </vt:lpstr>
      <vt:lpstr> Singapour: Qu’est-ce qui s’est passé? </vt:lpstr>
      <vt:lpstr> Singapour: Résultat stupéfiant </vt:lpstr>
      <vt:lpstr> La Chine: L’Ascension du siècle </vt:lpstr>
      <vt:lpstr> La Chine: Quelle est la stratégie nationale? </vt:lpstr>
      <vt:lpstr> La Chine: Résultat spectaculaire </vt:lpstr>
      <vt:lpstr> L’Inde: Du désastre sanitaire à la pharmacie du monde </vt:lpstr>
      <vt:lpstr> L’Inde: Que fait l’Inde? </vt:lpstr>
      <vt:lpstr> L’Inde: Que fait l’Inde? </vt:lpstr>
      <vt:lpstr> Taiwan </vt:lpstr>
      <vt:lpstr> Taiwan: Rétombées spectaculaires </vt:lpstr>
      <vt:lpstr> D’autres stratrégies inspirantes (suite) </vt:lpstr>
      <vt:lpstr>Présentation PowerPoint</vt:lpstr>
      <vt:lpstr> L’Île Maurice: Le Miracle post-sucre </vt:lpstr>
      <vt:lpstr>  L’Île Maurice: Résultat aujourd’hui     </vt:lpstr>
      <vt:lpstr>   KENYA : M-Pesa     </vt:lpstr>
      <vt:lpstr>   KENYA : Silicon Savannah    </vt:lpstr>
      <vt:lpstr>   Afrique du Sud : Leader continental    </vt:lpstr>
      <vt:lpstr>    Le Maroc: Le champion maghrébin     </vt:lpstr>
      <vt:lpstr>    La Tunisie: La Silicon Valley du Maghreb     </vt:lpstr>
      <vt:lpstr> Quel est le point commun de ces miracles? </vt:lpstr>
      <vt:lpstr> Quel est le point commun de ces miracles? </vt:lpstr>
      <vt:lpstr> La RDC peut aussi faire la même chose </vt:lpstr>
      <vt:lpstr>Le Manioc: L’exploitation des technologies agricoles continues dans PATENTSCOPE </vt:lpstr>
      <vt:lpstr>Gari, Farine, Amidon, Chips, Pain &amp; pâtisserie</vt:lpstr>
      <vt:lpstr>Farine enrichie pour enfants, bioethanol (carburant), cossettes (export brut amélioré)</vt:lpstr>
      <vt:lpstr>Processus de Transformation</vt:lpstr>
      <vt:lpstr>PATENTSCOPE: Base de données de l’OMPI</vt:lpstr>
      <vt:lpstr>Combien rapportent 30–40 millions de tonnes de manioc ?</vt:lpstr>
      <vt:lpstr>Combien rapportent 30–40 millions de tonnes de manioc ?</vt:lpstr>
      <vt:lpstr>Combien rapportent 30–40 millions de tonnes de manioc ?</vt:lpstr>
      <vt:lpstr>Combien d’usines faut-il pour transformer tout ça ?</vt:lpstr>
      <vt:lpstr> Types d’usines nécessaires: Petites unités (village / PME) </vt:lpstr>
      <vt:lpstr>Types d’usines nécessaires: Petites Unités (Village/PME)</vt:lpstr>
      <vt:lpstr>Usines moyennes</vt:lpstr>
      <vt:lpstr>Grandes Usines Industrielles</vt:lpstr>
      <vt:lpstr>Stratégie réaliste pour la RDC</vt:lpstr>
      <vt:lpstr>Stratégie réaliste pour la RDC</vt:lpstr>
      <vt:lpstr>Stratégie réaliste pour la RDC: Conclusion simple</vt:lpstr>
      <vt:lpstr>Combien coûte une usine de transformation du manioc ?</vt:lpstr>
      <vt:lpstr>Combien coûte une usine de transformation du manioc ?</vt:lpstr>
      <vt:lpstr>Combien coûte une usine de transformation du manioc ?</vt:lpstr>
      <vt:lpstr>Résumé simple (tailles d’usines)</vt:lpstr>
      <vt:lpstr>Conclusion directe</vt:lpstr>
      <vt:lpstr>Aliment pour le bétail, Couscous Attiéké en Côte d’Ivoire)</vt:lpstr>
      <vt:lpstr>La Banane Plantin</vt:lpstr>
      <vt:lpstr>Farine, Chips, Jus, Bière, Textile, Emballage, Alimentation animale, produit cosmétique</vt:lpstr>
      <vt:lpstr>PATENTSCOPE: Base de données de l’OMPI</vt:lpstr>
      <vt:lpstr> Conclusion </vt:lpstr>
      <vt:lpstr>Conclusion</vt:lpstr>
      <vt:lpstr> LICENCE ET CESSION DE BREVET </vt:lpstr>
      <vt:lpstr> Les licences de brevet d’invention / innovation </vt:lpstr>
      <vt:lpstr>Qu’est-ce qu’une licence de brevet ?</vt:lpstr>
      <vt:lpstr>Combien de types de licences existe-t-il? </vt:lpstr>
      <vt:lpstr>Combien de types de licences existe-t-il? </vt:lpstr>
      <vt:lpstr>Combien de types de licences existe-t-il? </vt:lpstr>
      <vt:lpstr>Autres formes importantes </vt:lpstr>
      <vt:lpstr>Les modèles de rémunération </vt:lpstr>
      <vt:lpstr>Les modèles de rémunération (paiement mixte) </vt:lpstr>
      <vt:lpstr>Les modèles de rémunération: paiement mixte</vt:lpstr>
      <vt:lpstr>Les modèles de rémunération: paiement mixte</vt:lpstr>
      <vt:lpstr>Quelle est la meilleure stratégie de licensing ?</vt:lpstr>
      <vt:lpstr>Quelle est la meilleure stratégie de licensing ?</vt:lpstr>
      <vt:lpstr>Quels sont les facteurs clés du succès?</vt:lpstr>
      <vt:lpstr> Cession de brevet </vt:lpstr>
      <vt:lpstr>Qu’est-ce qu’une cession de brevet ?</vt:lpstr>
      <vt:lpstr>Les différentes formes de cession d’un brevet </vt:lpstr>
      <vt:lpstr>Les différentes formes de cession d’un brevet </vt:lpstr>
      <vt:lpstr>Les différentes formes de cession d’un brevet </vt:lpstr>
      <vt:lpstr>Les différentes formes de cession d’un brevet </vt:lpstr>
      <vt:lpstr>Pourquoi céder un brevet?</vt:lpstr>
      <vt:lpstr>Comment la cession est-elle rémunérée?</vt:lpstr>
      <vt:lpstr> Comment s’opère concrètement une cession de brevet ? </vt:lpstr>
      <vt:lpstr>Différence clé avec la licence</vt:lpstr>
      <vt:lpstr>A retenir !!!</vt:lpstr>
      <vt:lpstr>Licence vs Cession: Deux strategies, deux logiques</vt:lpstr>
    </vt:vector>
  </TitlesOfParts>
  <Company>WIPO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Conti</dc:creator>
  <cp:keywords>FOR OFFICIAL USE ONLY</cp:keywords>
  <cp:lastModifiedBy>David Tshibangu</cp:lastModifiedBy>
  <cp:revision>1228</cp:revision>
  <dcterms:created xsi:type="dcterms:W3CDTF">2008-02-25T10:10:32Z</dcterms:created>
  <dcterms:modified xsi:type="dcterms:W3CDTF">2026-04-29T08:24:35Z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eb35e65f-3234-45a0-b381-d0ba688d0fab</vt:lpwstr>
  </property>
  <property fmtid="{D5CDD505-2E9C-101B-9397-08002B2CF9AE}" pid="3" name="Classification">
    <vt:lpwstr>For Official Use Only</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y fmtid="{D5CDD505-2E9C-101B-9397-08002B2CF9AE}" pid="7" name="MSIP_Label_bfc084f7-b690-4c43-8ee6-d475b6d3461d_Enabled">
    <vt:lpwstr>true</vt:lpwstr>
  </property>
  <property fmtid="{D5CDD505-2E9C-101B-9397-08002B2CF9AE}" pid="8" name="MSIP_Label_bfc084f7-b690-4c43-8ee6-d475b6d3461d_SetDate">
    <vt:lpwstr>2023-09-19T13:36:22Z</vt:lpwstr>
  </property>
  <property fmtid="{D5CDD505-2E9C-101B-9397-08002B2CF9AE}" pid="9" name="MSIP_Label_bfc084f7-b690-4c43-8ee6-d475b6d3461d_Method">
    <vt:lpwstr>Standard</vt:lpwstr>
  </property>
  <property fmtid="{D5CDD505-2E9C-101B-9397-08002B2CF9AE}" pid="10" name="MSIP_Label_bfc084f7-b690-4c43-8ee6-d475b6d3461d_Name">
    <vt:lpwstr>FOR OFFICIAL USE ONLY</vt:lpwstr>
  </property>
  <property fmtid="{D5CDD505-2E9C-101B-9397-08002B2CF9AE}" pid="11" name="MSIP_Label_bfc084f7-b690-4c43-8ee6-d475b6d3461d_SiteId">
    <vt:lpwstr>faa31b06-8ccc-48c9-867f-f7510dd11c02</vt:lpwstr>
  </property>
  <property fmtid="{D5CDD505-2E9C-101B-9397-08002B2CF9AE}" pid="12" name="MSIP_Label_bfc084f7-b690-4c43-8ee6-d475b6d3461d_ActionId">
    <vt:lpwstr>bb9a3c9a-88b0-4688-9873-004a13e48140</vt:lpwstr>
  </property>
  <property fmtid="{D5CDD505-2E9C-101B-9397-08002B2CF9AE}" pid="13" name="MSIP_Label_bfc084f7-b690-4c43-8ee6-d475b6d3461d_ContentBits">
    <vt:lpwstr>2</vt:lpwstr>
  </property>
</Properties>
</file>